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8" r:id="rId2"/>
    <p:sldId id="291" r:id="rId3"/>
    <p:sldId id="278" r:id="rId4"/>
    <p:sldId id="276" r:id="rId5"/>
    <p:sldId id="269" r:id="rId6"/>
    <p:sldId id="264" r:id="rId7"/>
    <p:sldId id="279" r:id="rId8"/>
    <p:sldId id="272" r:id="rId9"/>
    <p:sldId id="280" r:id="rId10"/>
    <p:sldId id="286" r:id="rId11"/>
    <p:sldId id="287" r:id="rId12"/>
    <p:sldId id="292" r:id="rId13"/>
    <p:sldId id="273" r:id="rId14"/>
    <p:sldId id="281" r:id="rId15"/>
    <p:sldId id="282" r:id="rId16"/>
    <p:sldId id="283" r:id="rId17"/>
    <p:sldId id="285" r:id="rId18"/>
    <p:sldId id="288" r:id="rId19"/>
    <p:sldId id="290" r:id="rId20"/>
    <p:sldId id="28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580"/>
    <a:srgbClr val="E36C0A"/>
    <a:srgbClr val="D16309"/>
    <a:srgbClr val="604A7B"/>
    <a:srgbClr val="FF0000"/>
    <a:srgbClr val="FFFF00"/>
    <a:srgbClr val="007600"/>
    <a:srgbClr val="3737FF"/>
    <a:srgbClr val="5B5BFF"/>
    <a:srgbClr val="000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2394" autoAdjust="0"/>
  </p:normalViewPr>
  <p:slideViewPr>
    <p:cSldViewPr snapToGrid="0">
      <p:cViewPr varScale="1">
        <p:scale>
          <a:sx n="76" d="100"/>
          <a:sy n="76" d="100"/>
        </p:scale>
        <p:origin x="-102" y="-4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3BC92B-20E3-4759-9EA2-4291CE070368}" type="datetimeFigureOut">
              <a:rPr lang="en-GB" smtClean="0"/>
              <a:t>01/03/2021</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E7C73D-9F36-4409-AC4D-B1068866F4E0}" type="slidenum">
              <a:rPr lang="en-GB" smtClean="0"/>
              <a:t>‹#›</a:t>
            </a:fld>
            <a:endParaRPr lang="en-GB" dirty="0"/>
          </a:p>
        </p:txBody>
      </p:sp>
    </p:spTree>
    <p:extLst>
      <p:ext uri="{BB962C8B-B14F-4D97-AF65-F5344CB8AC3E}">
        <p14:creationId xmlns:p14="http://schemas.microsoft.com/office/powerpoint/2010/main" val="2544129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600"/>
              </a:spcAft>
            </a:pPr>
            <a:r>
              <a:rPr lang="en-GB" sz="2000" b="0" i="0" dirty="0" smtClean="0">
                <a:latin typeface="Verdana" panose="020B0604030504040204" pitchFamily="34" charset="0"/>
                <a:ea typeface="Verdana" panose="020B0604030504040204" pitchFamily="34" charset="0"/>
              </a:rPr>
              <a:t>The boxes containing</a:t>
            </a:r>
            <a:r>
              <a:rPr lang="en-GB" sz="2000" b="0" i="0" baseline="0" dirty="0" smtClean="0">
                <a:latin typeface="Verdana" panose="020B0604030504040204" pitchFamily="34" charset="0"/>
                <a:ea typeface="Verdana" panose="020B0604030504040204" pitchFamily="34" charset="0"/>
              </a:rPr>
              <a:t> the titles of the diagnostic question</a:t>
            </a:r>
            <a:r>
              <a:rPr lang="en-GB" sz="1600" b="0" i="0" baseline="0" dirty="0" smtClean="0">
                <a:latin typeface="+mn-lt"/>
                <a:ea typeface="+mn-ea"/>
              </a:rPr>
              <a:t>s and response activities are clickable links that will take you to the starting slide for each activity in this presentation.</a:t>
            </a:r>
          </a:p>
          <a:p>
            <a:pPr algn="l">
              <a:spcAft>
                <a:spcPts val="600"/>
              </a:spcAft>
            </a:pPr>
            <a:endParaRPr lang="en-GB" sz="1600" b="0" i="0" baseline="0" dirty="0" smtClean="0">
              <a:solidFill>
                <a:schemeClr val="tx1"/>
              </a:solidFill>
              <a:latin typeface="+mn-lt"/>
              <a:ea typeface="+mn-ea"/>
            </a:endParaRPr>
          </a:p>
          <a:p>
            <a:pPr marL="171450" indent="-171450" algn="l">
              <a:spcAft>
                <a:spcPts val="600"/>
              </a:spcAft>
              <a:buFont typeface="Arial" panose="020B0604020202020204" pitchFamily="34" charset="0"/>
              <a:buChar char="•"/>
            </a:pPr>
            <a:r>
              <a:rPr lang="en-GB" sz="1600" b="0" i="0" baseline="0" dirty="0" smtClean="0">
                <a:solidFill>
                  <a:schemeClr val="tx1"/>
                </a:solidFill>
                <a:latin typeface="+mn-lt"/>
                <a:ea typeface="+mn-ea"/>
              </a:rPr>
              <a:t>In edit mode, hold down the Ctrl key and left-click the box.</a:t>
            </a:r>
          </a:p>
          <a:p>
            <a:pPr marL="171450" indent="-171450" algn="l">
              <a:spcAft>
                <a:spcPts val="600"/>
              </a:spcAft>
              <a:buFont typeface="Arial" panose="020B0604020202020204" pitchFamily="34" charset="0"/>
              <a:buChar char="•"/>
            </a:pPr>
            <a:r>
              <a:rPr lang="en-GB" sz="1600" b="0" i="0" baseline="0" dirty="0" smtClean="0">
                <a:solidFill>
                  <a:schemeClr val="tx1"/>
                </a:solidFill>
                <a:latin typeface="+mn-lt"/>
                <a:ea typeface="+mn-ea"/>
              </a:rPr>
              <a:t>In slide show mode, simply left-click the box.</a:t>
            </a:r>
          </a:p>
          <a:p>
            <a:pPr algn="l">
              <a:spcAft>
                <a:spcPts val="600"/>
              </a:spcAft>
            </a:pPr>
            <a:endParaRPr lang="en-GB" sz="1600" b="0" i="0" baseline="0" dirty="0" smtClean="0">
              <a:solidFill>
                <a:schemeClr val="tx1"/>
              </a:solidFill>
              <a:latin typeface="+mn-lt"/>
              <a:ea typeface="+mn-ea"/>
            </a:endParaRPr>
          </a:p>
          <a:p>
            <a:pPr algn="l">
              <a:spcAft>
                <a:spcPts val="600"/>
              </a:spcAft>
            </a:pPr>
            <a:r>
              <a:rPr lang="en-GB" sz="1600" b="0" i="0" baseline="0" dirty="0" smtClean="0">
                <a:solidFill>
                  <a:schemeClr val="tx1"/>
                </a:solidFill>
              </a:rPr>
              <a:t>Click the ‘Home’ button at the top right of the final slide of each activity to return here.</a:t>
            </a:r>
            <a:endParaRPr lang="en-GB" sz="1600" b="0" i="0" baseline="0" dirty="0" smtClean="0">
              <a:solidFill>
                <a:schemeClr val="tx1"/>
              </a:solidFill>
            </a:endParaRPr>
          </a:p>
        </p:txBody>
      </p:sp>
      <p:sp>
        <p:nvSpPr>
          <p:cNvPr id="4" name="Slide Number Placeholder 3"/>
          <p:cNvSpPr>
            <a:spLocks noGrp="1"/>
          </p:cNvSpPr>
          <p:nvPr>
            <p:ph type="sldNum" sz="quarter" idx="10"/>
          </p:nvPr>
        </p:nvSpPr>
        <p:spPr/>
        <p:txBody>
          <a:bodyPr/>
          <a:lstStyle/>
          <a:p>
            <a:fld id="{6DE7C73D-9F36-4409-AC4D-B1068866F4E0}" type="slidenum">
              <a:rPr lang="en-GB" smtClean="0"/>
              <a:t>1</a:t>
            </a:fld>
            <a:endParaRPr lang="en-GB" dirty="0"/>
          </a:p>
        </p:txBody>
      </p:sp>
    </p:spTree>
    <p:extLst>
      <p:ext uri="{BB962C8B-B14F-4D97-AF65-F5344CB8AC3E}">
        <p14:creationId xmlns:p14="http://schemas.microsoft.com/office/powerpoint/2010/main" val="795773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CPS8.1: </a:t>
            </a:r>
            <a:r>
              <a:rPr lang="en-GB" b="0" dirty="0">
                <a:solidFill>
                  <a:srgbClr val="C00000"/>
                </a:solidFill>
              </a:rPr>
              <a:t>S</a:t>
            </a:r>
            <a:r>
              <a:rPr lang="en-GB" sz="1200" b="0" kern="1200" dirty="0">
                <a:solidFill>
                  <a:schemeClr val="tx1"/>
                </a:solidFill>
                <a:effectLst/>
                <a:latin typeface="+mn-lt"/>
                <a:ea typeface="+mn-ea"/>
                <a:cs typeface="+mn-cs"/>
              </a:rPr>
              <a:t>t</a:t>
            </a:r>
            <a:r>
              <a:rPr lang="en-GB" sz="1200" kern="1200" dirty="0">
                <a:solidFill>
                  <a:schemeClr val="tx1"/>
                </a:solidFill>
                <a:effectLst/>
                <a:latin typeface="+mn-lt"/>
                <a:ea typeface="+mn-ea"/>
                <a:cs typeface="+mn-cs"/>
              </a:rPr>
              <a:t>udents should be able to recognise that the number of ionic bonds formed by an ion is determined by the arrangement of ions in the lattice.</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Some students think that an ionic bond only occurs where an electron is transferred so they think that number of ion bonds relates to the number of electrons in the outer shell of the positive 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highlight>
                  <a:srgbClr val="FFFF00"/>
                </a:highlight>
                <a:latin typeface="+mn-lt"/>
                <a:ea typeface="+mn-ea"/>
                <a:cs typeface="+mn-cs"/>
              </a:rPr>
              <a:t>Avoid saying: </a:t>
            </a:r>
            <a:r>
              <a:rPr lang="en-GB" sz="1200" b="0" kern="1200" baseline="0" dirty="0">
                <a:solidFill>
                  <a:schemeClr val="tx1"/>
                </a:solidFill>
                <a:effectLst/>
                <a:highlight>
                  <a:srgbClr val="FFFF00"/>
                </a:highlight>
                <a:latin typeface="+mn-lt"/>
                <a:ea typeface="+mn-ea"/>
                <a:cs typeface="+mn-cs"/>
              </a:rPr>
              <a:t>An ionic bond is formed by electron transfer.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highlight>
                  <a:srgbClr val="FFFF00"/>
                </a:highlight>
                <a:latin typeface="+mn-lt"/>
                <a:ea typeface="+mn-ea"/>
                <a:cs typeface="+mn-cs"/>
              </a:rPr>
              <a:t>Do say: </a:t>
            </a:r>
            <a:r>
              <a:rPr lang="en-GB" sz="1200" b="0" kern="1200" baseline="0" dirty="0">
                <a:solidFill>
                  <a:schemeClr val="tx1"/>
                </a:solidFill>
                <a:effectLst/>
                <a:highlight>
                  <a:srgbClr val="FFFF00"/>
                </a:highlight>
                <a:latin typeface="+mn-lt"/>
                <a:ea typeface="+mn-ea"/>
                <a:cs typeface="+mn-cs"/>
              </a:rPr>
              <a:t>An ion bonds in all directions to the oppositely charged ions that surround it.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B</a:t>
            </a: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Word document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10</a:t>
            </a:fld>
            <a:endParaRPr lang="en-GB" dirty="0"/>
          </a:p>
        </p:txBody>
      </p:sp>
    </p:spTree>
    <p:extLst>
      <p:ext uri="{BB962C8B-B14F-4D97-AF65-F5344CB8AC3E}">
        <p14:creationId xmlns:p14="http://schemas.microsoft.com/office/powerpoint/2010/main" val="22047875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a:t>
            </a:r>
          </a:p>
          <a:p>
            <a:pPr marL="228600" marR="0" lvl="0" indent="-228600" algn="l" defTabSz="914400" rtl="0" eaLnBrk="1" fontAlgn="auto" latinLnBrk="0" hangingPunct="1">
              <a:lnSpc>
                <a:spcPct val="100000"/>
              </a:lnSpc>
              <a:spcBef>
                <a:spcPts val="0"/>
              </a:spcBef>
              <a:spcAft>
                <a:spcPts val="0"/>
              </a:spcAft>
              <a:buClrTx/>
              <a:buSzTx/>
              <a:buFontTx/>
              <a:buAutoNum type="alphaLcPeriod"/>
              <a:tabLst/>
              <a:defRPr/>
            </a:pPr>
            <a:r>
              <a:rPr lang="en-GB" sz="1200" b="0" i="0" baseline="0" dirty="0">
                <a:solidFill>
                  <a:schemeClr val="tx1"/>
                </a:solidFill>
              </a:rPr>
              <a:t>B</a:t>
            </a:r>
          </a:p>
          <a:p>
            <a:pPr marL="228600" marR="0" lvl="0" indent="-228600" algn="l" defTabSz="914400" rtl="0" eaLnBrk="1" fontAlgn="auto" latinLnBrk="0" hangingPunct="1">
              <a:lnSpc>
                <a:spcPct val="100000"/>
              </a:lnSpc>
              <a:spcBef>
                <a:spcPts val="0"/>
              </a:spcBef>
              <a:spcAft>
                <a:spcPts val="0"/>
              </a:spcAft>
              <a:buClrTx/>
              <a:buSzTx/>
              <a:buFontTx/>
              <a:buAutoNum type="alphaLcPeriod"/>
              <a:tabLst/>
              <a:defRPr/>
            </a:pPr>
            <a:r>
              <a:rPr lang="en-GB" sz="1200" b="0" i="0" baseline="0" dirty="0">
                <a:solidFill>
                  <a:schemeClr val="tx1"/>
                </a:solidFill>
              </a:rPr>
              <a:t>B </a:t>
            </a: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Word document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11</a:t>
            </a:fld>
            <a:endParaRPr lang="en-GB" dirty="0"/>
          </a:p>
        </p:txBody>
      </p:sp>
    </p:spTree>
    <p:extLst>
      <p:ext uri="{BB962C8B-B14F-4D97-AF65-F5344CB8AC3E}">
        <p14:creationId xmlns:p14="http://schemas.microsoft.com/office/powerpoint/2010/main" val="28597791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E7C73D-9F36-4409-AC4D-B1068866F4E0}" type="slidenum">
              <a:rPr lang="en-GB" smtClean="0"/>
              <a:t>12</a:t>
            </a:fld>
            <a:endParaRPr lang="en-GB"/>
          </a:p>
        </p:txBody>
      </p:sp>
    </p:spTree>
    <p:extLst>
      <p:ext uri="{BB962C8B-B14F-4D97-AF65-F5344CB8AC3E}">
        <p14:creationId xmlns:p14="http://schemas.microsoft.com/office/powerpoint/2010/main" val="14133025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CPS8.1: </a:t>
            </a:r>
            <a:r>
              <a:rPr lang="en-GB" b="0" dirty="0">
                <a:solidFill>
                  <a:srgbClr val="C00000"/>
                </a:solidFill>
              </a:rPr>
              <a:t>S</a:t>
            </a:r>
            <a:r>
              <a:rPr lang="en-GB" sz="1200" b="0" kern="1200" dirty="0">
                <a:solidFill>
                  <a:schemeClr val="tx1"/>
                </a:solidFill>
                <a:effectLst/>
                <a:latin typeface="+mn-lt"/>
                <a:ea typeface="+mn-ea"/>
                <a:cs typeface="+mn-cs"/>
              </a:rPr>
              <a:t>t</a:t>
            </a:r>
            <a:r>
              <a:rPr lang="en-GB" sz="1200" kern="1200" dirty="0">
                <a:solidFill>
                  <a:schemeClr val="tx1"/>
                </a:solidFill>
                <a:effectLst/>
                <a:latin typeface="+mn-lt"/>
                <a:ea typeface="+mn-ea"/>
                <a:cs typeface="+mn-cs"/>
              </a:rPr>
              <a:t>udents should be able to interpret an ionic formula as representing the ratio of ions.</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Students are more able to correctly interpret a formula that represents small molecules. Students often interpret a formula that represents a giant structure as representing a molecular compound.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The formula NaCl (or other ionic compound) shows one sodium ion and one chloride 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b="0" kern="1200" baseline="0" dirty="0">
                <a:solidFill>
                  <a:schemeClr val="tx1"/>
                </a:solidFill>
                <a:effectLst/>
                <a:latin typeface="+mn-lt"/>
                <a:ea typeface="+mn-ea"/>
                <a:cs typeface="+mn-cs"/>
              </a:rPr>
              <a:t>The formula NaCl shows that in the ionic lattice for every sodium ion there is one chloride 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Full teacher notes that contain a summary of research evidence used to develop this activity can be found in the Word document for this activity.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 </a:t>
            </a:r>
            <a:endParaRPr lang="en-GB" sz="1200" b="0" i="0" baseline="0" dirty="0">
              <a:solidFill>
                <a:schemeClr val="tx1"/>
              </a:solidFill>
            </a:endParaRPr>
          </a:p>
          <a:p>
            <a:pPr>
              <a:spcAft>
                <a:spcPts val="900"/>
              </a:spcAft>
            </a:pPr>
            <a:r>
              <a:rPr lang="en-GB" sz="1800" b="1" dirty="0">
                <a:effectLst/>
                <a:latin typeface="Calibri" panose="020F0502020204030204" pitchFamily="34" charset="0"/>
                <a:ea typeface="Calibri" panose="020F0502020204030204" pitchFamily="34" charset="0"/>
                <a:cs typeface="Arial" panose="020B0604020202020204" pitchFamily="34" charset="0"/>
              </a:rPr>
              <a:t>a i</a:t>
            </a:r>
            <a:r>
              <a:rPr lang="en-GB" sz="1800" dirty="0">
                <a:effectLst/>
                <a:latin typeface="Calibri" panose="020F0502020204030204" pitchFamily="34" charset="0"/>
                <a:ea typeface="Calibri" panose="020F0502020204030204" pitchFamily="34" charset="0"/>
                <a:cs typeface="Arial" panose="020B0604020202020204" pitchFamily="34" charset="0"/>
              </a:rPr>
              <a:t> separate molecules</a:t>
            </a:r>
          </a:p>
          <a:p>
            <a:pPr>
              <a:spcAft>
                <a:spcPts val="900"/>
              </a:spcAft>
            </a:pPr>
            <a:r>
              <a:rPr lang="en-GB" sz="1800" b="1" dirty="0">
                <a:effectLst/>
                <a:latin typeface="Calibri" panose="020F0502020204030204" pitchFamily="34" charset="0"/>
                <a:ea typeface="Calibri" panose="020F0502020204030204" pitchFamily="34" charset="0"/>
                <a:cs typeface="Arial" panose="020B0604020202020204" pitchFamily="34" charset="0"/>
              </a:rPr>
              <a:t>ii</a:t>
            </a:r>
            <a:r>
              <a:rPr lang="en-GB" sz="1800" dirty="0">
                <a:effectLst/>
                <a:latin typeface="Calibri" panose="020F0502020204030204" pitchFamily="34" charset="0"/>
                <a:ea typeface="Calibri" panose="020F0502020204030204" pitchFamily="34" charset="0"/>
                <a:cs typeface="Arial" panose="020B0604020202020204" pitchFamily="34" charset="0"/>
              </a:rPr>
              <a:t> giant structure</a:t>
            </a:r>
          </a:p>
          <a:p>
            <a:pPr>
              <a:spcAft>
                <a:spcPts val="900"/>
              </a:spcAft>
            </a:pPr>
            <a:r>
              <a:rPr lang="en-GB" sz="1800" b="1" dirty="0">
                <a:effectLst/>
                <a:latin typeface="Calibri" panose="020F0502020204030204" pitchFamily="34" charset="0"/>
                <a:ea typeface="Calibri" panose="020F0502020204030204" pitchFamily="34" charset="0"/>
                <a:cs typeface="Arial" panose="020B0604020202020204" pitchFamily="34" charset="0"/>
              </a:rPr>
              <a:t>iii</a:t>
            </a:r>
            <a:r>
              <a:rPr lang="en-GB" sz="1800" dirty="0">
                <a:effectLst/>
                <a:latin typeface="Calibri" panose="020F0502020204030204" pitchFamily="34" charset="0"/>
                <a:ea typeface="Calibri" panose="020F0502020204030204" pitchFamily="34" charset="0"/>
                <a:cs typeface="Arial" panose="020B0604020202020204" pitchFamily="34" charset="0"/>
              </a:rPr>
              <a:t> giant structure</a:t>
            </a:r>
          </a:p>
          <a:p>
            <a:pPr>
              <a:spcAft>
                <a:spcPts val="900"/>
              </a:spcAft>
            </a:pPr>
            <a:r>
              <a:rPr lang="en-GB" sz="1800" b="1" dirty="0">
                <a:effectLst/>
                <a:latin typeface="Calibri" panose="020F0502020204030204" pitchFamily="34" charset="0"/>
                <a:ea typeface="Calibri" panose="020F0502020204030204" pitchFamily="34" charset="0"/>
                <a:cs typeface="Arial" panose="020B0604020202020204" pitchFamily="34" charset="0"/>
              </a:rPr>
              <a:t>iv</a:t>
            </a:r>
            <a:r>
              <a:rPr lang="en-GB" sz="1800" dirty="0">
                <a:effectLst/>
                <a:latin typeface="Calibri" panose="020F0502020204030204" pitchFamily="34" charset="0"/>
                <a:ea typeface="Calibri" panose="020F0502020204030204" pitchFamily="34" charset="0"/>
                <a:cs typeface="Arial" panose="020B0604020202020204" pitchFamily="34" charset="0"/>
              </a:rPr>
              <a:t> separate molecules</a:t>
            </a:r>
          </a:p>
          <a:p>
            <a:pPr>
              <a:spcAft>
                <a:spcPts val="900"/>
              </a:spcAft>
            </a:pPr>
            <a:r>
              <a:rPr lang="en-GB" sz="1800" b="1" dirty="0">
                <a:effectLst/>
                <a:latin typeface="Calibri" panose="020F0502020204030204" pitchFamily="34" charset="0"/>
                <a:ea typeface="Calibri" panose="020F0502020204030204" pitchFamily="34" charset="0"/>
                <a:cs typeface="Arial" panose="020B0604020202020204" pitchFamily="34" charset="0"/>
              </a:rPr>
              <a:t>b</a:t>
            </a:r>
            <a:r>
              <a:rPr lang="en-GB" sz="1800" dirty="0">
                <a:effectLst/>
                <a:latin typeface="Calibri" panose="020F0502020204030204" pitchFamily="34" charset="0"/>
                <a:ea typeface="Calibri" panose="020F0502020204030204" pitchFamily="34" charset="0"/>
                <a:cs typeface="Arial" panose="020B0604020202020204" pitchFamily="34" charset="0"/>
              </a:rPr>
              <a:t> It may help students to know whether the compound is in the gas or solid state at room temperature.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p:txBody>
      </p:sp>
      <p:sp>
        <p:nvSpPr>
          <p:cNvPr id="4" name="Slide Number Placeholder 3"/>
          <p:cNvSpPr>
            <a:spLocks noGrp="1"/>
          </p:cNvSpPr>
          <p:nvPr>
            <p:ph type="sldNum" sz="quarter" idx="10"/>
          </p:nvPr>
        </p:nvSpPr>
        <p:spPr/>
        <p:txBody>
          <a:bodyPr/>
          <a:lstStyle/>
          <a:p>
            <a:fld id="{3AA9A9C8-D01D-4035-9878-655F50F97496}" type="slidenum">
              <a:rPr lang="en-GB" smtClean="0"/>
              <a:t>13</a:t>
            </a:fld>
            <a:endParaRPr lang="en-GB" dirty="0"/>
          </a:p>
        </p:txBody>
      </p:sp>
    </p:spTree>
    <p:extLst>
      <p:ext uri="{BB962C8B-B14F-4D97-AF65-F5344CB8AC3E}">
        <p14:creationId xmlns:p14="http://schemas.microsoft.com/office/powerpoint/2010/main" val="33324739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CPS8.1</a:t>
            </a:r>
            <a:r>
              <a:rPr lang="en-GB" b="1" dirty="0"/>
              <a:t>: </a:t>
            </a:r>
            <a:r>
              <a:rPr lang="en-GB" b="0" dirty="0">
                <a:solidFill>
                  <a:srgbClr val="C00000"/>
                </a:solidFill>
              </a:rPr>
              <a:t>Students should be able to recognise the limitations of what is represented by a dot and cross diagram.</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Students sometimes think that when elements react (such as sodium and chlorine) the reaction occurs between separate atoms. The use of dot and cross diagrams may make some students think that sodium chloride is made of separate small molecules. They may also think that an ionic bond is a result of electron transfer (as a process) rather than electrostatic attraction.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The equation shows that 2 atoms of sodium react with one molecule of chlorine.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b="0" kern="1200" baseline="0" dirty="0">
                <a:solidFill>
                  <a:schemeClr val="tx1"/>
                </a:solidFill>
                <a:effectLst/>
                <a:latin typeface="+mn-lt"/>
                <a:ea typeface="+mn-ea"/>
                <a:cs typeface="+mn-cs"/>
              </a:rPr>
              <a:t>The equation shows that each molecule of chlorine reacts with two atoms of sodium.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Full teacher notes that contain a summary of research evidence used to develop this activity can be found in the Word document for this activity.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 </a:t>
            </a:r>
            <a:endParaRPr lang="en-GB" sz="1200" b="0" i="0" baseline="0" dirty="0">
              <a:solidFill>
                <a:schemeClr val="tx1"/>
              </a:solidFill>
            </a:endParaRPr>
          </a:p>
          <a:p>
            <a:pPr marL="342900" lvl="0" indent="-342900">
              <a:spcAft>
                <a:spcPts val="900"/>
              </a:spcAft>
              <a:buFont typeface="+mj-lt"/>
              <a:buAutoNum type="arabicPeriod"/>
            </a:pPr>
            <a:r>
              <a:rPr lang="en-GB" sz="1800" dirty="0">
                <a:effectLst/>
                <a:latin typeface="Calibri" panose="020F0502020204030204" pitchFamily="34" charset="0"/>
                <a:ea typeface="Calibri" panose="020F0502020204030204" pitchFamily="34" charset="0"/>
                <a:cs typeface="Arial" panose="020B0604020202020204" pitchFamily="34" charset="0"/>
              </a:rPr>
              <a:t>Particle diagram A helps to show the ratio in which sodium atoms and chlorine atoms react. A student could use a diagram like this to help them to balance the chemical equation.</a:t>
            </a:r>
          </a:p>
          <a:p>
            <a:pPr marL="342900" lvl="0" indent="-342900">
              <a:spcAft>
                <a:spcPts val="900"/>
              </a:spcAft>
              <a:buFont typeface="+mj-lt"/>
              <a:buAutoNum type="arabicPeriod"/>
            </a:pPr>
            <a:r>
              <a:rPr lang="en-GB" sz="1800" dirty="0">
                <a:effectLst/>
                <a:latin typeface="Calibri" panose="020F0502020204030204" pitchFamily="34" charset="0"/>
                <a:ea typeface="Calibri" panose="020F0502020204030204" pitchFamily="34" charset="0"/>
                <a:cs typeface="Arial" panose="020B0604020202020204" pitchFamily="34" charset="0"/>
              </a:rPr>
              <a:t>Particle diagram A might cause student misunderstandings about the structure of sodium and encourage students to think that sodium is made up of separate atoms.  It could make students think that sodium chloride is made up of molecules. It could also cause confusion about the state of the reactants and products.</a:t>
            </a:r>
          </a:p>
          <a:p>
            <a:pPr marL="342900" lvl="0" indent="-342900">
              <a:spcAft>
                <a:spcPts val="900"/>
              </a:spcAft>
              <a:buFont typeface="+mj-lt"/>
              <a:buAutoNum type="arabicPeriod"/>
            </a:pPr>
            <a:r>
              <a:rPr lang="en-GB" sz="1800" dirty="0">
                <a:effectLst/>
                <a:latin typeface="Calibri" panose="020F0502020204030204" pitchFamily="34" charset="0"/>
                <a:ea typeface="Calibri" panose="020F0502020204030204" pitchFamily="34" charset="0"/>
                <a:cs typeface="Arial" panose="020B0604020202020204" pitchFamily="34" charset="0"/>
              </a:rPr>
              <a:t>Particle diagram B relates more closely to the particle model and it can be clearly seen that sodium and sodium chloride have a giant structure typical of substances that are in the solid state at room temperature and that chlorine is made up of separate molecules (which is consistent with it being in the gas state at room temperature).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14</a:t>
            </a:fld>
            <a:endParaRPr lang="en-GB" dirty="0"/>
          </a:p>
        </p:txBody>
      </p:sp>
    </p:spTree>
    <p:extLst>
      <p:ext uri="{BB962C8B-B14F-4D97-AF65-F5344CB8AC3E}">
        <p14:creationId xmlns:p14="http://schemas.microsoft.com/office/powerpoint/2010/main" val="33324739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CPS8.1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recognise the uses and limitations of the idea of full outer shells.</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The full outer shell rule (or octet rule) is the reason that a reaction takes place.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Sodium (or chlorine) needs/wants a full outer shell (or clarify explicitly that this is just a way to remember how to draw the diagrams).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b="0" kern="1200" baseline="0" dirty="0">
                <a:solidFill>
                  <a:schemeClr val="tx1"/>
                </a:solidFill>
                <a:effectLst/>
                <a:latin typeface="+mn-lt"/>
                <a:ea typeface="+mn-ea"/>
                <a:cs typeface="+mn-cs"/>
              </a:rPr>
              <a:t>The diagram shows that transferring one electron from sodium to chlorine means that each ion has a full outer shell.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Full teacher notes that contain a summary of research evidence used to develop this activity can be found in the Word document for this activity.</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 </a:t>
            </a:r>
            <a:endParaRPr lang="en-GB" sz="1200" b="0"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Arial" panose="020B0604020202020204" pitchFamily="34" charset="0"/>
              </a:rPr>
              <a:t>The language may help Alice to remember that when she draws the ions the number of electrons in the outer shell must equal eight (or two in the inner shell). However, the language gives the impression that an atom has needs and that the reaction happens because of these needs.</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15</a:t>
            </a:fld>
            <a:endParaRPr lang="en-GB" dirty="0"/>
          </a:p>
        </p:txBody>
      </p:sp>
    </p:spTree>
    <p:extLst>
      <p:ext uri="{BB962C8B-B14F-4D97-AF65-F5344CB8AC3E}">
        <p14:creationId xmlns:p14="http://schemas.microsoft.com/office/powerpoint/2010/main" val="21397407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CPS8.1: </a:t>
            </a:r>
            <a:r>
              <a:rPr lang="en-GB" b="0" dirty="0">
                <a:solidFill>
                  <a:srgbClr val="C00000"/>
                </a:solidFill>
              </a:rPr>
              <a:t>S</a:t>
            </a:r>
            <a:r>
              <a:rPr lang="en-GB" sz="1200" b="0" kern="1200" dirty="0">
                <a:solidFill>
                  <a:schemeClr val="tx1"/>
                </a:solidFill>
                <a:effectLst/>
                <a:latin typeface="+mn-lt"/>
                <a:ea typeface="+mn-ea"/>
                <a:cs typeface="+mn-cs"/>
              </a:rPr>
              <a:t>t</a:t>
            </a:r>
            <a:r>
              <a:rPr lang="en-GB" sz="1200" kern="1200" dirty="0">
                <a:solidFill>
                  <a:schemeClr val="tx1"/>
                </a:solidFill>
                <a:effectLst/>
                <a:latin typeface="+mn-lt"/>
                <a:ea typeface="+mn-ea"/>
                <a:cs typeface="+mn-cs"/>
              </a:rPr>
              <a:t>udents should be able to recognise that ionic bonding occurs in all directions between oppositely charged ions.</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Some students think that an ionic bond only occurs where an electron is transferred so they think that some ions are only held together by forces of attraction rather than “proper” ionic bonds.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highlight>
                  <a:srgbClr val="FFFF00"/>
                </a:highlight>
                <a:latin typeface="+mn-lt"/>
                <a:ea typeface="+mn-ea"/>
                <a:cs typeface="+mn-cs"/>
              </a:rPr>
              <a:t>Avoid saying: “</a:t>
            </a:r>
            <a:r>
              <a:rPr lang="en-GB" sz="1200" b="0" kern="1200" baseline="0" dirty="0">
                <a:solidFill>
                  <a:schemeClr val="tx1"/>
                </a:solidFill>
                <a:effectLst/>
                <a:highlight>
                  <a:srgbClr val="FFFF00"/>
                </a:highlight>
                <a:latin typeface="+mn-lt"/>
                <a:ea typeface="+mn-ea"/>
                <a:cs typeface="+mn-cs"/>
              </a:rPr>
              <a:t>An ionic bond” because some students may think that the ions are bonded in pairs.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highlight>
                  <a:srgbClr val="FFFF00"/>
                </a:highlight>
                <a:latin typeface="+mn-lt"/>
                <a:ea typeface="+mn-ea"/>
                <a:cs typeface="+mn-cs"/>
              </a:rPr>
              <a:t>Do say: “</a:t>
            </a:r>
            <a:r>
              <a:rPr lang="en-GB" sz="1200" b="0" kern="1200" baseline="0" dirty="0">
                <a:solidFill>
                  <a:schemeClr val="tx1"/>
                </a:solidFill>
                <a:effectLst/>
                <a:highlight>
                  <a:srgbClr val="FFFF00"/>
                </a:highlight>
                <a:latin typeface="+mn-lt"/>
                <a:ea typeface="+mn-ea"/>
                <a:cs typeface="+mn-cs"/>
              </a:rPr>
              <a:t>Ionic bonds” or “ionic bonding” because an ionic lattice is held together by many ionic bonds.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Full teacher notes that contain a summary of research evidence used to develop this activity can be found in the Word document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16</a:t>
            </a:fld>
            <a:endParaRPr lang="en-GB" dirty="0"/>
          </a:p>
        </p:txBody>
      </p:sp>
    </p:spTree>
    <p:extLst>
      <p:ext uri="{BB962C8B-B14F-4D97-AF65-F5344CB8AC3E}">
        <p14:creationId xmlns:p14="http://schemas.microsoft.com/office/powerpoint/2010/main" val="21397407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a:t>
            </a:r>
          </a:p>
          <a:p>
            <a:pPr>
              <a:spcAft>
                <a:spcPts val="900"/>
              </a:spcAft>
            </a:pPr>
            <a:r>
              <a:rPr lang="en-GB" sz="1800" dirty="0">
                <a:effectLst/>
                <a:latin typeface="Calibri" panose="020F0502020204030204" pitchFamily="34" charset="0"/>
                <a:ea typeface="Calibri" panose="020F0502020204030204" pitchFamily="34" charset="0"/>
                <a:cs typeface="Arial" panose="020B0604020202020204" pitchFamily="34" charset="0"/>
              </a:rPr>
              <a:t>Rosa and Will’s comments suggest that they think of ionic bonding in terms of small molecules.</a:t>
            </a:r>
          </a:p>
          <a:p>
            <a:pPr>
              <a:spcAft>
                <a:spcPts val="900"/>
              </a:spcAft>
            </a:pPr>
            <a:r>
              <a:rPr lang="en-GB" sz="1800" dirty="0">
                <a:effectLst/>
                <a:latin typeface="Calibri" panose="020F0502020204030204" pitchFamily="34" charset="0"/>
                <a:ea typeface="Calibri" panose="020F0502020204030204" pitchFamily="34" charset="0"/>
                <a:cs typeface="Arial" panose="020B0604020202020204" pitchFamily="34" charset="0"/>
              </a:rPr>
              <a:t>Aiden and Ellis’ comments suggest that they think of ionic bonding in terms of electrostatic forces.</a:t>
            </a:r>
          </a:p>
          <a:p>
            <a:pPr>
              <a:spcAft>
                <a:spcPts val="900"/>
              </a:spcAft>
            </a:pPr>
            <a:r>
              <a:rPr lang="en-GB" sz="1800" dirty="0">
                <a:effectLst/>
                <a:latin typeface="Calibri" panose="020F0502020204030204" pitchFamily="34" charset="0"/>
                <a:ea typeface="Calibri" panose="020F0502020204030204" pitchFamily="34" charset="0"/>
                <a:cs typeface="Arial" panose="020B0604020202020204" pitchFamily="34" charset="0"/>
              </a:rPr>
              <a:t>It may help Rosa and Will to develop a more scientific view of ionic bonding if they understand better that a chemical bond is an electrostatic attraction. It does not depend on a process such as the transfer of an electron. An ion can therefore form ionic bonds with all the oppositely charged ions that surround it forming one single lattice structure.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p:txBody>
      </p:sp>
      <p:sp>
        <p:nvSpPr>
          <p:cNvPr id="4" name="Slide Number Placeholder 3"/>
          <p:cNvSpPr>
            <a:spLocks noGrp="1"/>
          </p:cNvSpPr>
          <p:nvPr>
            <p:ph type="sldNum" sz="quarter" idx="10"/>
          </p:nvPr>
        </p:nvSpPr>
        <p:spPr/>
        <p:txBody>
          <a:bodyPr/>
          <a:lstStyle/>
          <a:p>
            <a:fld id="{3AA9A9C8-D01D-4035-9878-655F50F97496}" type="slidenum">
              <a:rPr lang="en-GB" smtClean="0"/>
              <a:t>17</a:t>
            </a:fld>
            <a:endParaRPr lang="en-GB" dirty="0"/>
          </a:p>
        </p:txBody>
      </p:sp>
    </p:spTree>
    <p:extLst>
      <p:ext uri="{BB962C8B-B14F-4D97-AF65-F5344CB8AC3E}">
        <p14:creationId xmlns:p14="http://schemas.microsoft.com/office/powerpoint/2010/main" val="27294813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CPS8.1: </a:t>
            </a:r>
            <a:r>
              <a:rPr lang="en-GB" b="0" dirty="0">
                <a:solidFill>
                  <a:srgbClr val="C00000"/>
                </a:solidFill>
              </a:rPr>
              <a:t>S</a:t>
            </a:r>
            <a:r>
              <a:rPr lang="en-GB" sz="1200" b="0" kern="1200" dirty="0">
                <a:solidFill>
                  <a:schemeClr val="tx1"/>
                </a:solidFill>
                <a:effectLst/>
                <a:latin typeface="+mn-lt"/>
                <a:ea typeface="+mn-ea"/>
                <a:cs typeface="+mn-cs"/>
              </a:rPr>
              <a:t>t</a:t>
            </a:r>
            <a:r>
              <a:rPr lang="en-GB" sz="1200" kern="1200" dirty="0">
                <a:solidFill>
                  <a:schemeClr val="tx1"/>
                </a:solidFill>
                <a:effectLst/>
                <a:latin typeface="+mn-lt"/>
                <a:ea typeface="+mn-ea"/>
                <a:cs typeface="+mn-cs"/>
              </a:rPr>
              <a:t>udents should be able to recognise that the number of ionic bonds formed by an ion is determined by the arrangement of ions in the lattice.</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Some students think that an ionic bond only occurs where an electron is transferred so they think that number of ion bonds relates to the number of electrons in the outer shell of the positive 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highlight>
                  <a:srgbClr val="FFFF00"/>
                </a:highlight>
                <a:latin typeface="+mn-lt"/>
                <a:ea typeface="+mn-ea"/>
                <a:cs typeface="+mn-cs"/>
              </a:rPr>
              <a:t>Avoid saying: </a:t>
            </a:r>
            <a:r>
              <a:rPr lang="en-GB" sz="1200" b="0" kern="1200" baseline="0" dirty="0">
                <a:solidFill>
                  <a:schemeClr val="tx1"/>
                </a:solidFill>
                <a:effectLst/>
                <a:highlight>
                  <a:srgbClr val="FFFF00"/>
                </a:highlight>
                <a:latin typeface="+mn-lt"/>
                <a:ea typeface="+mn-ea"/>
                <a:cs typeface="+mn-cs"/>
              </a:rPr>
              <a:t>An ionic bond is formed by electron transfer.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highlight>
                  <a:srgbClr val="FFFF00"/>
                </a:highlight>
                <a:latin typeface="+mn-lt"/>
                <a:ea typeface="+mn-ea"/>
                <a:cs typeface="+mn-cs"/>
              </a:rPr>
              <a:t>Do say: </a:t>
            </a:r>
            <a:r>
              <a:rPr lang="en-GB" sz="1200" b="0" kern="1200" baseline="0" dirty="0">
                <a:solidFill>
                  <a:schemeClr val="tx1"/>
                </a:solidFill>
                <a:effectLst/>
                <a:highlight>
                  <a:srgbClr val="FFFF00"/>
                </a:highlight>
                <a:latin typeface="+mn-lt"/>
                <a:ea typeface="+mn-ea"/>
                <a:cs typeface="+mn-cs"/>
              </a:rPr>
              <a:t>An ion bonds in all directions to the oppositely charged ions that surround it.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False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18</a:t>
            </a:fld>
            <a:endParaRPr lang="en-GB" dirty="0"/>
          </a:p>
        </p:txBody>
      </p:sp>
    </p:spTree>
    <p:extLst>
      <p:ext uri="{BB962C8B-B14F-4D97-AF65-F5344CB8AC3E}">
        <p14:creationId xmlns:p14="http://schemas.microsoft.com/office/powerpoint/2010/main" val="22047875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Full teacher notes that contain a summary of research evidence used to develop this activity can be found in the Word document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19</a:t>
            </a:fld>
            <a:endParaRPr lang="en-GB" dirty="0"/>
          </a:p>
        </p:txBody>
      </p:sp>
    </p:spTree>
    <p:extLst>
      <p:ext uri="{BB962C8B-B14F-4D97-AF65-F5344CB8AC3E}">
        <p14:creationId xmlns:p14="http://schemas.microsoft.com/office/powerpoint/2010/main" val="2139740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E7C73D-9F36-4409-AC4D-B1068866F4E0}" type="slidenum">
              <a:rPr lang="en-GB" smtClean="0"/>
              <a:t>2</a:t>
            </a:fld>
            <a:endParaRPr lang="en-GB"/>
          </a:p>
        </p:txBody>
      </p:sp>
    </p:spTree>
    <p:extLst>
      <p:ext uri="{BB962C8B-B14F-4D97-AF65-F5344CB8AC3E}">
        <p14:creationId xmlns:p14="http://schemas.microsoft.com/office/powerpoint/2010/main" val="4215675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 </a:t>
            </a:r>
            <a:endParaRPr lang="en-GB" sz="1200" b="0" i="0" baseline="0" dirty="0">
              <a:solidFill>
                <a:schemeClr val="tx1"/>
              </a:solidFill>
            </a:endParaRPr>
          </a:p>
          <a:p>
            <a:pPr>
              <a:spcAft>
                <a:spcPts val="900"/>
              </a:spcAft>
            </a:pPr>
            <a:r>
              <a:rPr lang="en-GB" sz="1800" b="1" dirty="0">
                <a:effectLst/>
                <a:latin typeface="Calibri" panose="020F0502020204030204" pitchFamily="34" charset="0"/>
                <a:ea typeface="Calibri" panose="020F0502020204030204" pitchFamily="34" charset="0"/>
                <a:cs typeface="Arial" panose="020B0604020202020204" pitchFamily="34" charset="0"/>
              </a:rPr>
              <a:t>1 a</a:t>
            </a:r>
            <a:r>
              <a:rPr lang="en-GB" sz="1800" dirty="0">
                <a:effectLst/>
                <a:latin typeface="Calibri" panose="020F0502020204030204" pitchFamily="34" charset="0"/>
                <a:ea typeface="Calibri" panose="020F0502020204030204" pitchFamily="34" charset="0"/>
                <a:cs typeface="Arial" panose="020B0604020202020204" pitchFamily="34" charset="0"/>
              </a:rPr>
              <a:t> A sodium ion is surrounded by six chloride ions.</a:t>
            </a:r>
          </a:p>
          <a:p>
            <a:pPr>
              <a:spcAft>
                <a:spcPts val="900"/>
              </a:spcAft>
            </a:pPr>
            <a:r>
              <a:rPr lang="en-GB" sz="1800" b="1" dirty="0">
                <a:effectLst/>
                <a:latin typeface="Calibri" panose="020F0502020204030204" pitchFamily="34" charset="0"/>
                <a:ea typeface="Calibri" panose="020F0502020204030204" pitchFamily="34" charset="0"/>
                <a:cs typeface="Arial" panose="020B0604020202020204" pitchFamily="34" charset="0"/>
              </a:rPr>
              <a:t>b</a:t>
            </a:r>
            <a:r>
              <a:rPr lang="en-GB" sz="1800" dirty="0">
                <a:effectLst/>
                <a:latin typeface="Calibri" panose="020F0502020204030204" pitchFamily="34" charset="0"/>
                <a:ea typeface="Calibri" panose="020F0502020204030204" pitchFamily="34" charset="0"/>
                <a:cs typeface="Arial" panose="020B0604020202020204" pitchFamily="34" charset="0"/>
              </a:rPr>
              <a:t> A caesium ion is surrounded by eight chloride ions.</a:t>
            </a:r>
          </a:p>
          <a:p>
            <a:pPr>
              <a:spcAft>
                <a:spcPts val="900"/>
              </a:spcAft>
            </a:pPr>
            <a:r>
              <a:rPr lang="en-GB" sz="1800" b="1" dirty="0">
                <a:effectLst/>
                <a:latin typeface="Calibri" panose="020F0502020204030204" pitchFamily="34" charset="0"/>
                <a:ea typeface="Calibri" panose="020F0502020204030204" pitchFamily="34" charset="0"/>
                <a:cs typeface="Arial" panose="020B0604020202020204" pitchFamily="34" charset="0"/>
              </a:rPr>
              <a:t>c </a:t>
            </a:r>
            <a:r>
              <a:rPr lang="en-GB" sz="1800" dirty="0">
                <a:effectLst/>
                <a:latin typeface="Calibri" panose="020F0502020204030204" pitchFamily="34" charset="0"/>
                <a:ea typeface="Calibri" panose="020F0502020204030204" pitchFamily="34" charset="0"/>
                <a:cs typeface="Arial" panose="020B0604020202020204" pitchFamily="34" charset="0"/>
              </a:rPr>
              <a:t>The lattice structures are different because a caesium ion is larger than a sodium ion. </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20</a:t>
            </a:fld>
            <a:endParaRPr lang="en-GB" dirty="0"/>
          </a:p>
        </p:txBody>
      </p:sp>
    </p:spTree>
    <p:extLst>
      <p:ext uri="{BB962C8B-B14F-4D97-AF65-F5344CB8AC3E}">
        <p14:creationId xmlns:p14="http://schemas.microsoft.com/office/powerpoint/2010/main" val="2139740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CPS8.1: </a:t>
            </a:r>
            <a:r>
              <a:rPr lang="en-GB" b="0" dirty="0">
                <a:solidFill>
                  <a:srgbClr val="C00000"/>
                </a:solidFill>
              </a:rPr>
              <a:t>S</a:t>
            </a:r>
            <a:r>
              <a:rPr lang="en-GB" sz="1200" b="0" kern="1200" dirty="0">
                <a:solidFill>
                  <a:schemeClr val="tx1"/>
                </a:solidFill>
                <a:effectLst/>
                <a:latin typeface="+mn-lt"/>
                <a:ea typeface="+mn-ea"/>
                <a:cs typeface="+mn-cs"/>
              </a:rPr>
              <a:t>t</a:t>
            </a:r>
            <a:r>
              <a:rPr lang="en-GB" sz="1200" kern="1200" dirty="0">
                <a:solidFill>
                  <a:schemeClr val="tx1"/>
                </a:solidFill>
                <a:effectLst/>
                <a:latin typeface="+mn-lt"/>
                <a:ea typeface="+mn-ea"/>
                <a:cs typeface="+mn-cs"/>
              </a:rPr>
              <a:t>udents should be able to interpret an ionic formula as representing the ratio of ions.</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Students are more able to correctly interpret a formula that represents small molecules. Students often interpret a formula that represents a giant structure as representing a molecular compound.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The formula NaCl (or other ionic compound) shows one sodium ion and one chloride 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b="0" kern="1200" baseline="0" dirty="0">
                <a:solidFill>
                  <a:schemeClr val="tx1"/>
                </a:solidFill>
                <a:effectLst/>
                <a:latin typeface="+mn-lt"/>
                <a:ea typeface="+mn-ea"/>
                <a:cs typeface="+mn-cs"/>
              </a:rPr>
              <a:t>The formula NaCl shows that in the ionic lattice for every sodium ion there is one chloride 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Full teacher notes that contain a summary of research evidence used to develop this activity can be found in the Word document for this activity.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B</a:t>
            </a: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Word document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3</a:t>
            </a:fld>
            <a:endParaRPr lang="en-GB" dirty="0"/>
          </a:p>
        </p:txBody>
      </p:sp>
    </p:spTree>
    <p:extLst>
      <p:ext uri="{BB962C8B-B14F-4D97-AF65-F5344CB8AC3E}">
        <p14:creationId xmlns:p14="http://schemas.microsoft.com/office/powerpoint/2010/main" val="2365535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A and 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Word document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4</a:t>
            </a:fld>
            <a:endParaRPr lang="en-GB" dirty="0"/>
          </a:p>
        </p:txBody>
      </p:sp>
    </p:spTree>
    <p:extLst>
      <p:ext uri="{BB962C8B-B14F-4D97-AF65-F5344CB8AC3E}">
        <p14:creationId xmlns:p14="http://schemas.microsoft.com/office/powerpoint/2010/main" val="28597791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CPS8.1</a:t>
            </a:r>
            <a:r>
              <a:rPr lang="en-GB" b="1" dirty="0"/>
              <a:t>: </a:t>
            </a:r>
            <a:r>
              <a:rPr lang="en-GB" b="0" dirty="0">
                <a:solidFill>
                  <a:srgbClr val="C00000"/>
                </a:solidFill>
              </a:rPr>
              <a:t>Students should be able to recognise the limitations of what is represented by a dot and cross diagram.</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Students sometimes think that when elements react (such as sodium and chlorine) the reaction occurs between separate atoms. The use of dot and cross diagrams may make some students think that sodium chloride is made of separate small molecules. They may also think that an ionic bond is a result of electron transfer (as a process) rather than electrostatic attraction.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This dot and cross diagram shows the formation of sodium chloride.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b="0" kern="1200" baseline="0" dirty="0">
                <a:solidFill>
                  <a:schemeClr val="tx1"/>
                </a:solidFill>
                <a:effectLst/>
                <a:latin typeface="+mn-lt"/>
                <a:ea typeface="+mn-ea"/>
                <a:cs typeface="+mn-cs"/>
              </a:rPr>
              <a:t>The dot and cross diagram shows that for each sodium (Na</a:t>
            </a:r>
            <a:r>
              <a:rPr lang="en-GB" sz="1200" b="0" kern="1200" baseline="30000" dirty="0">
                <a:solidFill>
                  <a:schemeClr val="tx1"/>
                </a:solidFill>
                <a:effectLst/>
                <a:latin typeface="+mn-lt"/>
                <a:ea typeface="+mn-ea"/>
                <a:cs typeface="+mn-cs"/>
              </a:rPr>
              <a:t>+</a:t>
            </a:r>
            <a:r>
              <a:rPr lang="en-GB" sz="1200" b="0" kern="1200" baseline="0" dirty="0">
                <a:solidFill>
                  <a:schemeClr val="tx1"/>
                </a:solidFill>
                <a:effectLst/>
                <a:latin typeface="+mn-lt"/>
                <a:ea typeface="+mn-ea"/>
                <a:cs typeface="+mn-cs"/>
              </a:rPr>
              <a:t>) ion in the lattice there is one chloride (Cl</a:t>
            </a:r>
            <a:r>
              <a:rPr lang="en-GB" sz="1200" b="0" kern="1200" baseline="30000" dirty="0">
                <a:solidFill>
                  <a:schemeClr val="tx1"/>
                </a:solidFill>
                <a:effectLst/>
                <a:latin typeface="+mn-lt"/>
                <a:ea typeface="+mn-ea"/>
                <a:cs typeface="+mn-cs"/>
              </a:rPr>
              <a:t>-</a:t>
            </a:r>
            <a:r>
              <a:rPr lang="en-GB" sz="1200" b="0" kern="1200" baseline="0" dirty="0">
                <a:solidFill>
                  <a:schemeClr val="tx1"/>
                </a:solidFill>
                <a:effectLst/>
                <a:latin typeface="+mn-lt"/>
                <a:ea typeface="+mn-ea"/>
                <a:cs typeface="+mn-cs"/>
              </a:rPr>
              <a:t>) ion. (You could then show students the diagram for magnesium chloride to show that for each magnesium ion (Mg</a:t>
            </a:r>
            <a:r>
              <a:rPr lang="en-GB" sz="1200" b="0" kern="1200" baseline="30000" dirty="0">
                <a:solidFill>
                  <a:schemeClr val="tx1"/>
                </a:solidFill>
                <a:effectLst/>
                <a:latin typeface="+mn-lt"/>
                <a:ea typeface="+mn-ea"/>
                <a:cs typeface="+mn-cs"/>
              </a:rPr>
              <a:t>2+</a:t>
            </a:r>
            <a:r>
              <a:rPr lang="en-GB" sz="1200" b="0" kern="1200" baseline="0" dirty="0">
                <a:solidFill>
                  <a:schemeClr val="tx1"/>
                </a:solidFill>
                <a:effectLst/>
                <a:latin typeface="+mn-lt"/>
                <a:ea typeface="+mn-ea"/>
                <a:cs typeface="+mn-cs"/>
              </a:rPr>
              <a:t>) there are two chloride ions (Cl</a:t>
            </a:r>
            <a:r>
              <a:rPr lang="en-GB" sz="1200" b="0" kern="1200" baseline="30000" dirty="0">
                <a:solidFill>
                  <a:schemeClr val="tx1"/>
                </a:solidFill>
                <a:effectLst/>
                <a:latin typeface="+mn-lt"/>
                <a:ea typeface="+mn-ea"/>
                <a:cs typeface="+mn-cs"/>
              </a:rPr>
              <a:t>-</a:t>
            </a:r>
            <a:r>
              <a:rPr lang="en-GB" sz="1200" b="0" kern="1200" baseline="0" dirty="0">
                <a:solidFill>
                  <a:schemeClr val="tx1"/>
                </a:solidFill>
                <a:effectLst/>
                <a:latin typeface="+mn-lt"/>
                <a:ea typeface="+mn-ea"/>
                <a:cs typeface="+mn-cs"/>
              </a:rPr>
              <a:t>)in the lattice.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Full teacher notes that contain a summary of research evidence used to develop this activity can be found in the Word document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5</a:t>
            </a:fld>
            <a:endParaRPr lang="en-GB" dirty="0"/>
          </a:p>
        </p:txBody>
      </p:sp>
    </p:spTree>
    <p:extLst>
      <p:ext uri="{BB962C8B-B14F-4D97-AF65-F5344CB8AC3E}">
        <p14:creationId xmlns:p14="http://schemas.microsoft.com/office/powerpoint/2010/main" val="2139740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 </a:t>
            </a:r>
            <a:r>
              <a:rPr lang="en-GB" sz="1200" b="0" i="0" baseline="0" dirty="0">
                <a:solidFill>
                  <a:schemeClr val="tx1"/>
                </a:solidFill>
              </a:rPr>
              <a:t> E  is correct.  A dot and cross diagram shows the ratio of ions in an ionic compound.  The diagram could be considered to show the formation of an Na</a:t>
            </a:r>
            <a:r>
              <a:rPr lang="en-GB" sz="1200" b="0" i="0" baseline="30000" dirty="0">
                <a:solidFill>
                  <a:schemeClr val="tx1"/>
                </a:solidFill>
              </a:rPr>
              <a:t>+</a:t>
            </a:r>
            <a:r>
              <a:rPr lang="en-GB" sz="1200" b="0" i="0" baseline="0" dirty="0">
                <a:solidFill>
                  <a:schemeClr val="tx1"/>
                </a:solidFill>
              </a:rPr>
              <a:t> and a Cl</a:t>
            </a:r>
            <a:r>
              <a:rPr lang="en-GB" sz="1200" b="0" i="0" baseline="30000" dirty="0">
                <a:solidFill>
                  <a:schemeClr val="tx1"/>
                </a:solidFill>
              </a:rPr>
              <a:t>-</a:t>
            </a:r>
            <a:r>
              <a:rPr lang="en-GB" sz="1200" b="0" i="0" baseline="0" dirty="0">
                <a:solidFill>
                  <a:schemeClr val="tx1"/>
                </a:solidFill>
              </a:rPr>
              <a:t> ion in terms of number of electrons but this does not represent what actually happens in a chemical reaction.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baseline="0" dirty="0">
                <a:solidFill>
                  <a:schemeClr val="tx1"/>
                </a:solidFill>
              </a:rPr>
              <a:t>C and D are incorrect. A dot and cross diagram does not show an ionic bond (which is the electrostatic attraction between oppositely charged ions in a lattice). NaCl has a giant structure made up of a lot of ions not just two. </a:t>
            </a: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Word document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6</a:t>
            </a:fld>
            <a:endParaRPr lang="en-GB" dirty="0"/>
          </a:p>
        </p:txBody>
      </p:sp>
    </p:spTree>
    <p:extLst>
      <p:ext uri="{BB962C8B-B14F-4D97-AF65-F5344CB8AC3E}">
        <p14:creationId xmlns:p14="http://schemas.microsoft.com/office/powerpoint/2010/main" val="2034020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CPS8.1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recognise the uses and limitations of the idea of full outer shells.</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The full outer shell rule (or octet rule) is the reason that a reaction takes place.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Sodium (or chlorine) needs/wants a full outer shell (or clarify explicitly that this is just a way to remember how to draw the diagrams).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b="0" kern="1200" baseline="0" dirty="0">
                <a:solidFill>
                  <a:schemeClr val="tx1"/>
                </a:solidFill>
                <a:effectLst/>
                <a:latin typeface="+mn-lt"/>
                <a:ea typeface="+mn-ea"/>
                <a:cs typeface="+mn-cs"/>
              </a:rPr>
              <a:t>The diagram shows that transferring one electron from sodium to chlorine means that each ion has a full outer shell.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Full teacher notes that contain a summary of research evidence used to develop this activity can be found in the Word document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7</a:t>
            </a:fld>
            <a:endParaRPr lang="en-GB" dirty="0"/>
          </a:p>
        </p:txBody>
      </p:sp>
    </p:spTree>
    <p:extLst>
      <p:ext uri="{BB962C8B-B14F-4D97-AF65-F5344CB8AC3E}">
        <p14:creationId xmlns:p14="http://schemas.microsoft.com/office/powerpoint/2010/main" val="21397407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 </a:t>
            </a:r>
            <a:r>
              <a:rPr lang="en-GB" sz="1200" b="0" i="0" baseline="0" dirty="0">
                <a:solidFill>
                  <a:schemeClr val="tx1"/>
                </a:solidFill>
              </a:rPr>
              <a:t> Jenny and Amanda describe correctly two ways in which the idea of full outer shells may be used.</a:t>
            </a: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more detailed answer, with a discussion of what the statements reveal about students’ understanding can be found in the Word document for this activity.</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8</a:t>
            </a:fld>
            <a:endParaRPr lang="en-GB" dirty="0"/>
          </a:p>
        </p:txBody>
      </p:sp>
    </p:spTree>
    <p:extLst>
      <p:ext uri="{BB962C8B-B14F-4D97-AF65-F5344CB8AC3E}">
        <p14:creationId xmlns:p14="http://schemas.microsoft.com/office/powerpoint/2010/main" val="27986656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CPS8.1: </a:t>
            </a:r>
            <a:r>
              <a:rPr lang="en-GB" b="0" dirty="0">
                <a:solidFill>
                  <a:srgbClr val="C00000"/>
                </a:solidFill>
              </a:rPr>
              <a:t>S</a:t>
            </a:r>
            <a:r>
              <a:rPr lang="en-GB" sz="1200" b="0" kern="1200" dirty="0">
                <a:solidFill>
                  <a:schemeClr val="tx1"/>
                </a:solidFill>
                <a:effectLst/>
                <a:latin typeface="+mn-lt"/>
                <a:ea typeface="+mn-ea"/>
                <a:cs typeface="+mn-cs"/>
              </a:rPr>
              <a:t>t</a:t>
            </a:r>
            <a:r>
              <a:rPr lang="en-GB" sz="1200" kern="1200" dirty="0">
                <a:solidFill>
                  <a:schemeClr val="tx1"/>
                </a:solidFill>
                <a:effectLst/>
                <a:latin typeface="+mn-lt"/>
                <a:ea typeface="+mn-ea"/>
                <a:cs typeface="+mn-cs"/>
              </a:rPr>
              <a:t>udents should be able to recognise that ionic bonding occurs in all directions between oppositely charged ions.</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Some students think that an ionic bond only occurs where an electron is transferred so they think that some ions are only held together by forces of attraction rather than “proper” ionic bonds.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highlight>
                  <a:srgbClr val="FFFF00"/>
                </a:highlight>
                <a:latin typeface="+mn-lt"/>
                <a:ea typeface="+mn-ea"/>
                <a:cs typeface="+mn-cs"/>
              </a:rPr>
              <a:t>Avoid saying: “</a:t>
            </a:r>
            <a:r>
              <a:rPr lang="en-GB" sz="1200" b="0" kern="1200" baseline="0" dirty="0">
                <a:solidFill>
                  <a:schemeClr val="tx1"/>
                </a:solidFill>
                <a:effectLst/>
                <a:highlight>
                  <a:srgbClr val="FFFF00"/>
                </a:highlight>
                <a:latin typeface="+mn-lt"/>
                <a:ea typeface="+mn-ea"/>
                <a:cs typeface="+mn-cs"/>
              </a:rPr>
              <a:t>An ionic bond” because some students may think that the ions are bonded in pairs by a single ionic bond.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highlight>
                  <a:srgbClr val="FFFF00"/>
                </a:highlight>
                <a:latin typeface="+mn-lt"/>
                <a:ea typeface="+mn-ea"/>
                <a:cs typeface="+mn-cs"/>
              </a:rPr>
              <a:t>Do say: “</a:t>
            </a:r>
            <a:r>
              <a:rPr lang="en-GB" sz="1200" b="0" kern="1200" baseline="0" dirty="0">
                <a:solidFill>
                  <a:schemeClr val="tx1"/>
                </a:solidFill>
                <a:effectLst/>
                <a:highlight>
                  <a:srgbClr val="FFFF00"/>
                </a:highlight>
                <a:latin typeface="+mn-lt"/>
                <a:ea typeface="+mn-ea"/>
                <a:cs typeface="+mn-cs"/>
              </a:rPr>
              <a:t>Ionic bonds” or “ionic bonding” because an ionic lattice is held together by many ionic bonds.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A</a:t>
            </a: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Word document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9</a:t>
            </a:fld>
            <a:endParaRPr lang="en-GB" dirty="0"/>
          </a:p>
        </p:txBody>
      </p:sp>
    </p:spTree>
    <p:extLst>
      <p:ext uri="{BB962C8B-B14F-4D97-AF65-F5344CB8AC3E}">
        <p14:creationId xmlns:p14="http://schemas.microsoft.com/office/powerpoint/2010/main" val="2859779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4229756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1402113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4112509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4164748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3829058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679895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380813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302775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193576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2793256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7045666-C2DB-4374-98FD-31A24254EBAB}" type="datetimeFigureOut">
              <a:rPr lang="en-GB" smtClean="0"/>
              <a:t>01/03/2021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346972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045666-C2DB-4374-98FD-31A24254EBAB}" type="datetimeFigureOut">
              <a:rPr lang="en-GB" smtClean="0"/>
              <a:t>01/03/2021</a:t>
            </a:fld>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48A154-E206-4365-8F5D-0EA04C752EDB}" type="slidenum">
              <a:rPr lang="en-GB" smtClean="0"/>
              <a:t>‹#›</a:t>
            </a:fld>
            <a:endParaRPr lang="en-GB" dirty="0"/>
          </a:p>
        </p:txBody>
      </p:sp>
    </p:spTree>
    <p:extLst>
      <p:ext uri="{BB962C8B-B14F-4D97-AF65-F5344CB8AC3E}">
        <p14:creationId xmlns:p14="http://schemas.microsoft.com/office/powerpoint/2010/main" val="11367523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3.xml"/><Relationship Id="rId3" Type="http://schemas.openxmlformats.org/officeDocument/2006/relationships/image" Target="../media/image1.png"/><Relationship Id="rId7" Type="http://schemas.openxmlformats.org/officeDocument/2006/relationships/slide" Target="slide7.xml"/><Relationship Id="rId12" Type="http://schemas.openxmlformats.org/officeDocument/2006/relationships/slide" Target="slide18.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slide" Target="slide5.xml"/><Relationship Id="rId11" Type="http://schemas.openxmlformats.org/officeDocument/2006/relationships/slide" Target="slide16.xml"/><Relationship Id="rId5" Type="http://schemas.openxmlformats.org/officeDocument/2006/relationships/slide" Target="slide3.xml"/><Relationship Id="rId10" Type="http://schemas.openxmlformats.org/officeDocument/2006/relationships/slide" Target="slide15.xml"/><Relationship Id="rId4" Type="http://schemas.openxmlformats.org/officeDocument/2006/relationships/hyperlink" Target="BEST_PMA_3_1_Teacher%20notes_key%20concept_Transfer%20of%20energy%20by%20conduction.docx" TargetMode="External"/><Relationship Id="rId9" Type="http://schemas.openxmlformats.org/officeDocument/2006/relationships/slide" Target="slide10.xml"/><Relationship Id="rId14" Type="http://schemas.openxmlformats.org/officeDocument/2006/relationships/slide" Target="slide14.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hyperlink" Target="http://www.bestevidencescienceteaching.or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slide" Target="slide1.xml"/><Relationship Id="rId5" Type="http://schemas.openxmlformats.org/officeDocument/2006/relationships/image" Target="../media/image10.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slide" Target="slide1.xml"/><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slide" Target="slide1.xml"/><Relationship Id="rId5" Type="http://schemas.openxmlformats.org/officeDocument/2006/relationships/image" Target="../media/image4.png"/><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www.bestevidencescienceteaching.org/"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slide" Target="slide1.xml"/><Relationship Id="rId5" Type="http://schemas.openxmlformats.org/officeDocument/2006/relationships/image" Target="../media/image18.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 name="Picture 87"/>
          <p:cNvPicPr>
            <a:picLocks noChangeAspect="1"/>
          </p:cNvPicPr>
          <p:nvPr/>
        </p:nvPicPr>
        <p:blipFill>
          <a:blip r:embed="rId3"/>
          <a:stretch>
            <a:fillRect/>
          </a:stretch>
        </p:blipFill>
        <p:spPr>
          <a:xfrm>
            <a:off x="-12526" y="645638"/>
            <a:ext cx="9150889" cy="6212362"/>
          </a:xfrm>
          <a:prstGeom prst="rect">
            <a:avLst/>
          </a:prstGeom>
        </p:spPr>
      </p:pic>
      <p:sp>
        <p:nvSpPr>
          <p:cNvPr id="86" name="Rounded Rectangle 85">
            <a:hlinkClick r:id="rId4" action="ppaction://hlinkfile"/>
          </p:cNvPr>
          <p:cNvSpPr/>
          <p:nvPr/>
        </p:nvSpPr>
        <p:spPr>
          <a:xfrm>
            <a:off x="4352422" y="5610794"/>
            <a:ext cx="4540273" cy="681618"/>
          </a:xfrm>
          <a:prstGeom prst="roundRect">
            <a:avLst>
              <a:gd name="adj" fmla="val 2693"/>
            </a:avLst>
          </a:prstGeom>
          <a:solidFill>
            <a:srgbClr val="E36C0A"/>
          </a:solidFill>
          <a:ln>
            <a:solidFill>
              <a:srgbClr val="D163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200" b="1" dirty="0">
                <a:latin typeface="Verdana" panose="020B0604030504040204" pitchFamily="34" charset="0"/>
                <a:ea typeface="Verdana" panose="020B0604030504040204" pitchFamily="34" charset="0"/>
              </a:rPr>
              <a:t>Run the slide show to activate the </a:t>
            </a:r>
            <a:r>
              <a:rPr lang="en-GB" sz="1200" b="1" dirty="0">
                <a:latin typeface="Verdana" panose="020B0604030504040204" pitchFamily="34" charset="0"/>
                <a:ea typeface="Verdana" panose="020B0604030504040204" pitchFamily="34" charset="0"/>
              </a:rPr>
              <a:t>clickable boxes.</a:t>
            </a:r>
            <a:endParaRPr lang="en-GB" sz="1200" b="1" dirty="0">
              <a:latin typeface="Verdana" panose="020B0604030504040204" pitchFamily="34" charset="0"/>
              <a:ea typeface="Verdana" panose="020B0604030504040204" pitchFamily="34" charset="0"/>
            </a:endParaRPr>
          </a:p>
          <a:p>
            <a:pPr algn="ctr"/>
            <a:r>
              <a:rPr lang="en-GB" sz="1200" b="1" dirty="0">
                <a:latin typeface="Verdana" panose="020B0604030504040204" pitchFamily="34" charset="0"/>
                <a:ea typeface="Verdana" panose="020B0604030504040204" pitchFamily="34" charset="0"/>
              </a:rPr>
              <a:t>Useful information can be found in the slide notes.</a:t>
            </a:r>
            <a:endParaRPr lang="en-GB" sz="1100" dirty="0">
              <a:latin typeface="Verdana" panose="020B0604030504040204" pitchFamily="34" charset="0"/>
              <a:ea typeface="Verdana" panose="020B0604030504040204" pitchFamily="34" charset="0"/>
            </a:endParaRPr>
          </a:p>
        </p:txBody>
      </p:sp>
      <p:sp>
        <p:nvSpPr>
          <p:cNvPr id="91" name="Title 1"/>
          <p:cNvSpPr txBox="1">
            <a:spLocks/>
          </p:cNvSpPr>
          <p:nvPr/>
        </p:nvSpPr>
        <p:spPr>
          <a:xfrm>
            <a:off x="0" y="16543"/>
            <a:ext cx="9144000" cy="63538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solidFill>
                  <a:schemeClr val="tx1"/>
                </a:solidFill>
              </a:rPr>
              <a:t>Key concept </a:t>
            </a:r>
            <a:r>
              <a:rPr kumimoji="0" lang="en-US" sz="2000" b="1" i="0" u="none" strike="noStrike" kern="1200" cap="none" spc="0" normalizeH="0" noProof="0" dirty="0" smtClean="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rPr>
              <a:t>CPS8.1</a:t>
            </a:r>
            <a:r>
              <a:rPr kumimoji="0" lang="en-US" sz="2000" b="1" i="0" u="none" strike="noStrike" kern="1200" cap="none" spc="0" normalizeH="0" noProof="0" dirty="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rPr>
              <a:t>: Ionic lattice</a:t>
            </a:r>
            <a:endParaRPr kumimoji="0" lang="en-GB" sz="2000" b="1" i="0" u="none" strike="noStrike" kern="1200" cap="none" spc="0" normalizeH="0" noProof="0" dirty="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3" name="Text Box 234"/>
          <p:cNvSpPr txBox="1"/>
          <p:nvPr/>
        </p:nvSpPr>
        <p:spPr>
          <a:xfrm>
            <a:off x="7446460" y="2478824"/>
            <a:ext cx="200025" cy="195814"/>
          </a:xfrm>
          <a:prstGeom prst="rect">
            <a:avLst/>
          </a:prstGeom>
          <a:solidFill>
            <a:srgbClr val="E36C0A"/>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B</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grpSp>
        <p:nvGrpSpPr>
          <p:cNvPr id="45" name="Group 44"/>
          <p:cNvGrpSpPr/>
          <p:nvPr/>
        </p:nvGrpSpPr>
        <p:grpSpPr>
          <a:xfrm>
            <a:off x="212333" y="5690206"/>
            <a:ext cx="3926671" cy="517833"/>
            <a:chOff x="193862" y="5695967"/>
            <a:chExt cx="3926671" cy="517833"/>
          </a:xfrm>
        </p:grpSpPr>
        <p:sp>
          <p:nvSpPr>
            <p:cNvPr id="46" name="Text Box 234"/>
            <p:cNvSpPr txBox="1"/>
            <p:nvPr/>
          </p:nvSpPr>
          <p:spPr>
            <a:xfrm>
              <a:off x="193862" y="5695967"/>
              <a:ext cx="200025" cy="222250"/>
            </a:xfrm>
            <a:prstGeom prst="rect">
              <a:avLst/>
            </a:prstGeom>
            <a:solidFill>
              <a:srgbClr val="E36C0A"/>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P</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6" name="Rectangle 55"/>
            <p:cNvSpPr/>
            <p:nvPr/>
          </p:nvSpPr>
          <p:spPr>
            <a:xfrm>
              <a:off x="393887" y="5695967"/>
              <a:ext cx="3726646" cy="222250"/>
            </a:xfrm>
            <a:prstGeom prst="rect">
              <a:avLst/>
            </a:prstGeom>
          </p:spPr>
          <p:txBody>
            <a:bodyPr wrap="square" anchor="ctr" anchorCtr="0">
              <a:noAutofit/>
            </a:bodyPr>
            <a:lstStyle/>
            <a:p>
              <a:r>
                <a:rPr lang="en-GB" sz="900" dirty="0">
                  <a:latin typeface="Verdana" panose="020B0604030504040204" pitchFamily="34" charset="0"/>
                  <a:ea typeface="Verdana" panose="020B0604030504040204" pitchFamily="34" charset="0"/>
                </a:rPr>
                <a:t>Prior understanding from earlier stages of learning.</a:t>
              </a:r>
            </a:p>
          </p:txBody>
        </p:sp>
        <p:sp>
          <p:nvSpPr>
            <p:cNvPr id="57" name="Text Box 235"/>
            <p:cNvSpPr txBox="1"/>
            <p:nvPr/>
          </p:nvSpPr>
          <p:spPr>
            <a:xfrm>
              <a:off x="193862" y="5991550"/>
              <a:ext cx="200025" cy="222250"/>
            </a:xfrm>
            <a:prstGeom prst="rect">
              <a:avLst/>
            </a:prstGeom>
            <a:solidFill>
              <a:srgbClr val="E36C0A"/>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B</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8" name="Rectangle 57"/>
            <p:cNvSpPr/>
            <p:nvPr/>
          </p:nvSpPr>
          <p:spPr>
            <a:xfrm>
              <a:off x="393887" y="5991550"/>
              <a:ext cx="2506663" cy="222250"/>
            </a:xfrm>
            <a:prstGeom prst="rect">
              <a:avLst/>
            </a:prstGeom>
          </p:spPr>
          <p:txBody>
            <a:bodyPr wrap="square" anchor="ctr" anchorCtr="0">
              <a:noAutofit/>
            </a:bodyPr>
            <a:lstStyle/>
            <a:p>
              <a:r>
                <a:rPr lang="en-GB" sz="900" dirty="0">
                  <a:latin typeface="Verdana" panose="020B0604030504040204" pitchFamily="34" charset="0"/>
                  <a:ea typeface="Verdana" panose="020B0604030504040204" pitchFamily="34" charset="0"/>
                </a:rPr>
                <a:t>Bridge to later stages of learning.</a:t>
              </a:r>
            </a:p>
          </p:txBody>
        </p:sp>
      </p:grpSp>
      <p:grpSp>
        <p:nvGrpSpPr>
          <p:cNvPr id="89" name="Group 88"/>
          <p:cNvGrpSpPr/>
          <p:nvPr/>
        </p:nvGrpSpPr>
        <p:grpSpPr>
          <a:xfrm>
            <a:off x="212333" y="813857"/>
            <a:ext cx="8683572" cy="4682509"/>
            <a:chOff x="213529" y="766232"/>
            <a:chExt cx="8683572" cy="4682509"/>
          </a:xfrm>
        </p:grpSpPr>
        <p:grpSp>
          <p:nvGrpSpPr>
            <p:cNvPr id="51" name="Group 50"/>
            <p:cNvGrpSpPr/>
            <p:nvPr/>
          </p:nvGrpSpPr>
          <p:grpSpPr>
            <a:xfrm>
              <a:off x="213529" y="766232"/>
              <a:ext cx="8681180" cy="4682322"/>
              <a:chOff x="213528" y="781472"/>
              <a:chExt cx="8681180" cy="4682322"/>
            </a:xfrm>
          </p:grpSpPr>
          <p:grpSp>
            <p:nvGrpSpPr>
              <p:cNvPr id="41" name="Group 40"/>
              <p:cNvGrpSpPr/>
              <p:nvPr/>
            </p:nvGrpSpPr>
            <p:grpSpPr>
              <a:xfrm>
                <a:off x="213528" y="781472"/>
                <a:ext cx="8681180" cy="4682322"/>
                <a:chOff x="237339" y="997372"/>
                <a:chExt cx="8681180" cy="4682322"/>
              </a:xfrm>
            </p:grpSpPr>
            <p:grpSp>
              <p:nvGrpSpPr>
                <p:cNvPr id="34" name="Group 33"/>
                <p:cNvGrpSpPr/>
                <p:nvPr/>
              </p:nvGrpSpPr>
              <p:grpSpPr>
                <a:xfrm>
                  <a:off x="1353428" y="997372"/>
                  <a:ext cx="7565091" cy="1942089"/>
                  <a:chOff x="1348745" y="997475"/>
                  <a:chExt cx="7565091" cy="1942089"/>
                </a:xfrm>
              </p:grpSpPr>
              <p:grpSp>
                <p:nvGrpSpPr>
                  <p:cNvPr id="32" name="Group 31"/>
                  <p:cNvGrpSpPr/>
                  <p:nvPr/>
                </p:nvGrpSpPr>
                <p:grpSpPr>
                  <a:xfrm>
                    <a:off x="1348745" y="997475"/>
                    <a:ext cx="7565091" cy="1942089"/>
                    <a:chOff x="1348745" y="997475"/>
                    <a:chExt cx="7565091" cy="1942089"/>
                  </a:xfrm>
                </p:grpSpPr>
                <p:sp>
                  <p:nvSpPr>
                    <p:cNvPr id="2" name="Rectangle 1"/>
                    <p:cNvSpPr/>
                    <p:nvPr/>
                  </p:nvSpPr>
                  <p:spPr>
                    <a:xfrm>
                      <a:off x="1348745" y="997475"/>
                      <a:ext cx="7565091" cy="503794"/>
                    </a:xfrm>
                    <a:prstGeom prst="rect">
                      <a:avLst/>
                    </a:prstGeom>
                    <a:noFill/>
                    <a:ln>
                      <a:solidFill>
                        <a:srgbClr val="E36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pPr>
                      <a:r>
                        <a:rPr lang="en-GB" sz="1200" dirty="0">
                          <a:solidFill>
                            <a:schemeClr val="tx1"/>
                          </a:solidFill>
                          <a:latin typeface="Verdana" panose="020B0604030504040204" pitchFamily="34" charset="0"/>
                          <a:ea typeface="Verdana" panose="020B0604030504040204" pitchFamily="34" charset="0"/>
                        </a:rPr>
                        <a:t>Ionic bonding occurs due to the electrostatic attraction between oppositely charged ions in an ionic lattice.</a:t>
                      </a:r>
                    </a:p>
                  </p:txBody>
                </p:sp>
                <p:sp>
                  <p:nvSpPr>
                    <p:cNvPr id="4" name="Rectangle 3"/>
                    <p:cNvSpPr/>
                    <p:nvPr/>
                  </p:nvSpPr>
                  <p:spPr>
                    <a:xfrm>
                      <a:off x="1348745" y="1715564"/>
                      <a:ext cx="1512000" cy="1224000"/>
                    </a:xfrm>
                    <a:prstGeom prst="rect">
                      <a:avLst/>
                    </a:prstGeom>
                    <a:noFill/>
                    <a:ln>
                      <a:solidFill>
                        <a:srgbClr val="E36C0A"/>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Interpret an ionic formula as representing the ratio of ions.</a:t>
                      </a:r>
                    </a:p>
                  </p:txBody>
                </p:sp>
                <p:sp>
                  <p:nvSpPr>
                    <p:cNvPr id="14" name="Rectangle 13"/>
                    <p:cNvSpPr/>
                    <p:nvPr/>
                  </p:nvSpPr>
                  <p:spPr>
                    <a:xfrm>
                      <a:off x="2861813" y="1715564"/>
                      <a:ext cx="1512000" cy="1224000"/>
                    </a:xfrm>
                    <a:prstGeom prst="rect">
                      <a:avLst/>
                    </a:prstGeom>
                    <a:noFill/>
                    <a:ln>
                      <a:solidFill>
                        <a:srgbClr val="E36C0A"/>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Recognise the limitations of what is represented by a dot and cross diagram.</a:t>
                      </a:r>
                    </a:p>
                  </p:txBody>
                </p:sp>
                <p:sp>
                  <p:nvSpPr>
                    <p:cNvPr id="15" name="Rectangle 14"/>
                    <p:cNvSpPr/>
                    <p:nvPr/>
                  </p:nvSpPr>
                  <p:spPr>
                    <a:xfrm>
                      <a:off x="4374881" y="1715564"/>
                      <a:ext cx="1512000" cy="1224000"/>
                    </a:xfrm>
                    <a:prstGeom prst="rect">
                      <a:avLst/>
                    </a:prstGeom>
                    <a:noFill/>
                    <a:ln>
                      <a:solidFill>
                        <a:srgbClr val="E36C0A"/>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Recognise the uses and limitations of the idea of full outer shells.</a:t>
                      </a:r>
                    </a:p>
                  </p:txBody>
                </p:sp>
                <p:sp>
                  <p:nvSpPr>
                    <p:cNvPr id="16" name="Rectangle 15"/>
                    <p:cNvSpPr/>
                    <p:nvPr/>
                  </p:nvSpPr>
                  <p:spPr>
                    <a:xfrm>
                      <a:off x="5887949" y="1715564"/>
                      <a:ext cx="1512000" cy="1224000"/>
                    </a:xfrm>
                    <a:prstGeom prst="rect">
                      <a:avLst/>
                    </a:prstGeom>
                    <a:noFill/>
                    <a:ln>
                      <a:solidFill>
                        <a:srgbClr val="E36C0A"/>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Describe ionic bonding as being the result of electrostatic interactions between oppositely charged ions in a tightly bound lattice.</a:t>
                      </a:r>
                    </a:p>
                  </p:txBody>
                </p:sp>
                <p:sp>
                  <p:nvSpPr>
                    <p:cNvPr id="17" name="Rectangle 16"/>
                    <p:cNvSpPr/>
                    <p:nvPr/>
                  </p:nvSpPr>
                  <p:spPr>
                    <a:xfrm>
                      <a:off x="7401019" y="1715564"/>
                      <a:ext cx="1512000" cy="1224000"/>
                    </a:xfrm>
                    <a:prstGeom prst="rect">
                      <a:avLst/>
                    </a:prstGeom>
                    <a:noFill/>
                    <a:ln>
                      <a:solidFill>
                        <a:srgbClr val="E36C0A"/>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Recognise that the number of ionic bonds formed by an ion is determined by the arrangement of ions in the lattice.</a:t>
                      </a:r>
                    </a:p>
                  </p:txBody>
                </p:sp>
                <p:sp>
                  <p:nvSpPr>
                    <p:cNvPr id="20" name="Text Box 234"/>
                    <p:cNvSpPr txBox="1"/>
                    <p:nvPr/>
                  </p:nvSpPr>
                  <p:spPr>
                    <a:xfrm>
                      <a:off x="1464900" y="2601021"/>
                      <a:ext cx="200025" cy="222250"/>
                    </a:xfrm>
                    <a:prstGeom prst="rect">
                      <a:avLst/>
                    </a:prstGeom>
                    <a:solidFill>
                      <a:srgbClr val="E36C0A"/>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P</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grpSp>
              <p:sp>
                <p:nvSpPr>
                  <p:cNvPr id="33" name="Rectangle 32"/>
                  <p:cNvSpPr/>
                  <p:nvPr/>
                </p:nvSpPr>
                <p:spPr>
                  <a:xfrm>
                    <a:off x="1348745" y="1497988"/>
                    <a:ext cx="7564274" cy="217370"/>
                  </a:xfrm>
                  <a:prstGeom prst="rect">
                    <a:avLst/>
                  </a:prstGeom>
                  <a:noFill/>
                  <a:ln>
                    <a:solidFill>
                      <a:srgbClr val="E36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pPr>
                    <a:endParaRPr lang="en-GB" sz="1200" dirty="0">
                      <a:solidFill>
                        <a:schemeClr val="tx1"/>
                      </a:solidFill>
                      <a:latin typeface="Verdana" panose="020B0604030504040204" pitchFamily="34" charset="0"/>
                      <a:ea typeface="Verdana" panose="020B0604030504040204" pitchFamily="34" charset="0"/>
                    </a:endParaRPr>
                  </a:p>
                </p:txBody>
              </p:sp>
            </p:grpSp>
            <p:grpSp>
              <p:nvGrpSpPr>
                <p:cNvPr id="40" name="Group 39"/>
                <p:cNvGrpSpPr/>
                <p:nvPr/>
              </p:nvGrpSpPr>
              <p:grpSpPr>
                <a:xfrm>
                  <a:off x="237339" y="1016796"/>
                  <a:ext cx="1080254" cy="4662898"/>
                  <a:chOff x="237339" y="1016796"/>
                  <a:chExt cx="1080254" cy="4662898"/>
                </a:xfrm>
              </p:grpSpPr>
              <p:sp>
                <p:nvSpPr>
                  <p:cNvPr id="35" name="TextBox 34"/>
                  <p:cNvSpPr txBox="1"/>
                  <p:nvPr/>
                </p:nvSpPr>
                <p:spPr>
                  <a:xfrm>
                    <a:off x="238410" y="1016796"/>
                    <a:ext cx="1079183" cy="461665"/>
                  </a:xfrm>
                  <a:prstGeom prst="rect">
                    <a:avLst/>
                  </a:prstGeom>
                  <a:solidFill>
                    <a:srgbClr val="E36C0A"/>
                  </a:solidFill>
                  <a:ln>
                    <a:solidFill>
                      <a:schemeClr val="bg1"/>
                    </a:solidFill>
                  </a:ln>
                </p:spPr>
                <p:txBody>
                  <a:bodyPr wrap="square" rtlCol="0">
                    <a:noAutofit/>
                  </a:bodyPr>
                  <a:lstStyle/>
                  <a:p>
                    <a:r>
                      <a:rPr lang="en-GB" sz="1000" b="1" dirty="0">
                        <a:solidFill>
                          <a:schemeClr val="bg1"/>
                        </a:solidFill>
                        <a:latin typeface="Verdana" panose="020B0604030504040204" pitchFamily="34" charset="0"/>
                        <a:ea typeface="Verdana" panose="020B0604030504040204" pitchFamily="34" charset="0"/>
                      </a:rPr>
                      <a:t>Learning focus </a:t>
                    </a:r>
                    <a:endParaRPr lang="en-GB" sz="1000" dirty="0">
                      <a:solidFill>
                        <a:schemeClr val="bg1"/>
                      </a:solidFill>
                      <a:latin typeface="Verdana" panose="020B0604030504040204" pitchFamily="34" charset="0"/>
                      <a:ea typeface="Verdana" panose="020B0604030504040204" pitchFamily="34" charset="0"/>
                    </a:endParaRPr>
                  </a:p>
                </p:txBody>
              </p:sp>
              <p:sp>
                <p:nvSpPr>
                  <p:cNvPr id="37" name="TextBox 36"/>
                  <p:cNvSpPr txBox="1"/>
                  <p:nvPr/>
                </p:nvSpPr>
                <p:spPr>
                  <a:xfrm>
                    <a:off x="237341" y="1497885"/>
                    <a:ext cx="1079183" cy="1441576"/>
                  </a:xfrm>
                  <a:prstGeom prst="rect">
                    <a:avLst/>
                  </a:prstGeom>
                  <a:solidFill>
                    <a:srgbClr val="E36C0A"/>
                  </a:solidFill>
                  <a:ln>
                    <a:solidFill>
                      <a:schemeClr val="bg1"/>
                    </a:solidFill>
                  </a:ln>
                </p:spPr>
                <p:txBody>
                  <a:bodyPr wrap="square" rtlCol="0">
                    <a:noAutofit/>
                  </a:bodyPr>
                  <a:lstStyle/>
                  <a:p>
                    <a:r>
                      <a:rPr lang="en-GB" sz="800" b="1" dirty="0">
                        <a:solidFill>
                          <a:schemeClr val="bg1"/>
                        </a:solidFill>
                        <a:latin typeface="Verdana" panose="020B0604030504040204" pitchFamily="34" charset="0"/>
                        <a:ea typeface="Verdana" panose="020B0604030504040204" pitchFamily="34" charset="0"/>
                      </a:rPr>
                      <a:t>As students’ conceptual understanding progresses they can:</a:t>
                    </a:r>
                    <a:endParaRPr lang="en-GB" sz="800" dirty="0">
                      <a:solidFill>
                        <a:schemeClr val="bg1"/>
                      </a:solidFill>
                      <a:latin typeface="Verdana" panose="020B0604030504040204" pitchFamily="34" charset="0"/>
                      <a:ea typeface="Verdana" panose="020B0604030504040204" pitchFamily="34" charset="0"/>
                    </a:endParaRPr>
                  </a:p>
                </p:txBody>
              </p:sp>
              <p:sp>
                <p:nvSpPr>
                  <p:cNvPr id="38" name="TextBox 37"/>
                  <p:cNvSpPr txBox="1"/>
                  <p:nvPr/>
                </p:nvSpPr>
                <p:spPr>
                  <a:xfrm>
                    <a:off x="237339" y="3013367"/>
                    <a:ext cx="1079183" cy="1296000"/>
                  </a:xfrm>
                  <a:prstGeom prst="rect">
                    <a:avLst/>
                  </a:prstGeom>
                  <a:solidFill>
                    <a:srgbClr val="E36C0A"/>
                  </a:solidFill>
                  <a:ln>
                    <a:solidFill>
                      <a:schemeClr val="bg1"/>
                    </a:solidFill>
                  </a:ln>
                </p:spPr>
                <p:txBody>
                  <a:bodyPr wrap="square" rtlCol="0">
                    <a:noAutofit/>
                  </a:bodyPr>
                  <a:lstStyle/>
                  <a:p>
                    <a:r>
                      <a:rPr lang="en-GB" sz="1000" b="1" dirty="0">
                        <a:solidFill>
                          <a:schemeClr val="bg1"/>
                        </a:solidFill>
                        <a:latin typeface="Verdana" panose="020B0604030504040204" pitchFamily="34" charset="0"/>
                        <a:ea typeface="Verdana" panose="020B0604030504040204" pitchFamily="34" charset="0"/>
                      </a:rPr>
                      <a:t>Diagnostic questions</a:t>
                    </a:r>
                    <a:endParaRPr lang="en-GB" sz="1000" dirty="0">
                      <a:solidFill>
                        <a:schemeClr val="bg1"/>
                      </a:solidFill>
                      <a:latin typeface="Verdana" panose="020B0604030504040204" pitchFamily="34" charset="0"/>
                      <a:ea typeface="Verdana" panose="020B0604030504040204" pitchFamily="34" charset="0"/>
                    </a:endParaRPr>
                  </a:p>
                </p:txBody>
              </p:sp>
              <p:sp>
                <p:nvSpPr>
                  <p:cNvPr id="39" name="TextBox 38"/>
                  <p:cNvSpPr txBox="1"/>
                  <p:nvPr/>
                </p:nvSpPr>
                <p:spPr>
                  <a:xfrm>
                    <a:off x="237339" y="4383694"/>
                    <a:ext cx="1079183" cy="1296000"/>
                  </a:xfrm>
                  <a:prstGeom prst="rect">
                    <a:avLst/>
                  </a:prstGeom>
                  <a:solidFill>
                    <a:srgbClr val="E36C0A"/>
                  </a:solidFill>
                  <a:ln>
                    <a:solidFill>
                      <a:schemeClr val="bg1"/>
                    </a:solidFill>
                  </a:ln>
                </p:spPr>
                <p:txBody>
                  <a:bodyPr wrap="square" rtlCol="0">
                    <a:noAutofit/>
                  </a:bodyPr>
                  <a:lstStyle/>
                  <a:p>
                    <a:r>
                      <a:rPr lang="en-GB" sz="1000" b="1" dirty="0">
                        <a:solidFill>
                          <a:schemeClr val="bg1"/>
                        </a:solidFill>
                        <a:latin typeface="Verdana" panose="020B0604030504040204" pitchFamily="34" charset="0"/>
                        <a:ea typeface="Verdana" panose="020B0604030504040204" pitchFamily="34" charset="0"/>
                      </a:rPr>
                      <a:t>Response activities</a:t>
                    </a:r>
                    <a:endParaRPr lang="en-GB" sz="1000" dirty="0">
                      <a:solidFill>
                        <a:schemeClr val="bg1"/>
                      </a:solidFill>
                      <a:latin typeface="Verdana" panose="020B0604030504040204" pitchFamily="34" charset="0"/>
                      <a:ea typeface="Verdana" panose="020B0604030504040204" pitchFamily="34" charset="0"/>
                    </a:endParaRPr>
                  </a:p>
                </p:txBody>
              </p:sp>
            </p:grpSp>
          </p:grpSp>
          <p:sp>
            <p:nvSpPr>
              <p:cNvPr id="48" name="TextBox 47">
                <a:hlinkClick r:id="rId5" action="ppaction://hlinksldjump"/>
              </p:cNvPr>
              <p:cNvSpPr txBox="1"/>
              <p:nvPr/>
            </p:nvSpPr>
            <p:spPr>
              <a:xfrm>
                <a:off x="1309823" y="2796894"/>
                <a:ext cx="1510661" cy="1286220"/>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NaCl</a:t>
                </a:r>
              </a:p>
            </p:txBody>
          </p:sp>
        </p:grpSp>
        <p:sp>
          <p:nvSpPr>
            <p:cNvPr id="52" name="TextBox 51">
              <a:hlinkClick r:id="rId6" action="ppaction://hlinksldjump"/>
            </p:cNvPr>
            <p:cNvSpPr txBox="1"/>
            <p:nvPr/>
          </p:nvSpPr>
          <p:spPr>
            <a:xfrm>
              <a:off x="2843489" y="2782227"/>
              <a:ext cx="1512000" cy="1286220"/>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Dot and cross diagram</a:t>
              </a:r>
            </a:p>
          </p:txBody>
        </p:sp>
        <p:sp>
          <p:nvSpPr>
            <p:cNvPr id="53" name="TextBox 52">
              <a:hlinkClick r:id="rId7" action="ppaction://hlinksldjump"/>
            </p:cNvPr>
            <p:cNvSpPr txBox="1"/>
            <p:nvPr/>
          </p:nvSpPr>
          <p:spPr>
            <a:xfrm>
              <a:off x="4353618" y="2782133"/>
              <a:ext cx="1512000" cy="1296187"/>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Full shells</a:t>
              </a:r>
            </a:p>
          </p:txBody>
        </p:sp>
        <p:sp>
          <p:nvSpPr>
            <p:cNvPr id="54" name="TextBox 53">
              <a:hlinkClick r:id="rId8" action="ppaction://hlinksldjump"/>
            </p:cNvPr>
            <p:cNvSpPr txBox="1"/>
            <p:nvPr/>
          </p:nvSpPr>
          <p:spPr>
            <a:xfrm>
              <a:off x="5871231" y="2782414"/>
              <a:ext cx="1512000" cy="1296000"/>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Lattice model</a:t>
              </a:r>
            </a:p>
          </p:txBody>
        </p:sp>
        <p:sp>
          <p:nvSpPr>
            <p:cNvPr id="55" name="TextBox 54">
              <a:hlinkClick r:id="rId9" action="ppaction://hlinksldjump"/>
            </p:cNvPr>
            <p:cNvSpPr txBox="1"/>
            <p:nvPr/>
          </p:nvSpPr>
          <p:spPr>
            <a:xfrm>
              <a:off x="7385101" y="2782227"/>
              <a:ext cx="1512000" cy="1296187"/>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Comparing ions</a:t>
              </a:r>
            </a:p>
          </p:txBody>
        </p:sp>
        <p:sp>
          <p:nvSpPr>
            <p:cNvPr id="61" name="TextBox 60">
              <a:hlinkClick r:id="rId10" action="ppaction://hlinksldjump"/>
            </p:cNvPr>
            <p:cNvSpPr txBox="1"/>
            <p:nvPr/>
          </p:nvSpPr>
          <p:spPr>
            <a:xfrm>
              <a:off x="4353619" y="4152554"/>
              <a:ext cx="1513068" cy="1296000"/>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Revision language</a:t>
              </a:r>
            </a:p>
          </p:txBody>
        </p:sp>
        <p:sp>
          <p:nvSpPr>
            <p:cNvPr id="62" name="TextBox 61">
              <a:hlinkClick r:id="rId11" action="ppaction://hlinksldjump"/>
            </p:cNvPr>
            <p:cNvSpPr txBox="1"/>
            <p:nvPr/>
          </p:nvSpPr>
          <p:spPr>
            <a:xfrm>
              <a:off x="5870963" y="4152554"/>
              <a:ext cx="1513068" cy="1296000"/>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Thinking about ionic bonding</a:t>
              </a:r>
            </a:p>
          </p:txBody>
        </p:sp>
        <p:sp>
          <p:nvSpPr>
            <p:cNvPr id="64" name="TextBox 63">
              <a:hlinkClick r:id="rId12" action="ppaction://hlinksldjump"/>
            </p:cNvPr>
            <p:cNvSpPr txBox="1"/>
            <p:nvPr/>
          </p:nvSpPr>
          <p:spPr>
            <a:xfrm>
              <a:off x="7385101" y="4152554"/>
              <a:ext cx="1512000" cy="1296187"/>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Comparing lattices</a:t>
              </a:r>
            </a:p>
          </p:txBody>
        </p:sp>
      </p:grpSp>
      <p:grpSp>
        <p:nvGrpSpPr>
          <p:cNvPr id="66" name="Group 65"/>
          <p:cNvGrpSpPr/>
          <p:nvPr/>
        </p:nvGrpSpPr>
        <p:grpSpPr>
          <a:xfrm>
            <a:off x="1436957" y="1382169"/>
            <a:ext cx="7344000" cy="109108"/>
            <a:chOff x="0" y="-524"/>
            <a:chExt cx="7492149" cy="109108"/>
          </a:xfrm>
        </p:grpSpPr>
        <p:cxnSp>
          <p:nvCxnSpPr>
            <p:cNvPr id="67" name="Straight Arrow Connector 66"/>
            <p:cNvCxnSpPr/>
            <p:nvPr/>
          </p:nvCxnSpPr>
          <p:spPr>
            <a:xfrm>
              <a:off x="114300" y="52387"/>
              <a:ext cx="7377849" cy="0"/>
            </a:xfrm>
            <a:prstGeom prst="straightConnector1">
              <a:avLst/>
            </a:prstGeom>
            <a:noFill/>
            <a:ln w="50800" cap="flat" cmpd="sng" algn="ctr">
              <a:solidFill>
                <a:srgbClr val="F79646">
                  <a:lumMod val="75000"/>
                </a:srgbClr>
              </a:solidFill>
              <a:prstDash val="solid"/>
              <a:tailEnd type="triangle"/>
            </a:ln>
            <a:effectLst/>
          </p:spPr>
        </p:cxnSp>
        <p:grpSp>
          <p:nvGrpSpPr>
            <p:cNvPr id="68" name="Group 67"/>
            <p:cNvGrpSpPr/>
            <p:nvPr/>
          </p:nvGrpSpPr>
          <p:grpSpPr>
            <a:xfrm>
              <a:off x="0" y="0"/>
              <a:ext cx="1791170" cy="108584"/>
              <a:chOff x="-3999" y="3399"/>
              <a:chExt cx="2107274" cy="108806"/>
            </a:xfrm>
          </p:grpSpPr>
          <p:sp>
            <p:nvSpPr>
              <p:cNvPr id="70" name="Parallelogram 69"/>
              <p:cNvSpPr/>
              <p:nvPr/>
            </p:nvSpPr>
            <p:spPr>
              <a:xfrm rot="10800000" flipV="1">
                <a:off x="-1114" y="3399"/>
                <a:ext cx="2104389" cy="53975"/>
              </a:xfrm>
              <a:prstGeom prst="parallelogram">
                <a:avLst>
                  <a:gd name="adj" fmla="val 199000"/>
                </a:avLst>
              </a:prstGeom>
              <a:solidFill>
                <a:srgbClr val="F79646">
                  <a:lumMod val="75000"/>
                </a:srgbClr>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71" name="Parallelogram 70"/>
              <p:cNvSpPr/>
              <p:nvPr/>
            </p:nvSpPr>
            <p:spPr>
              <a:xfrm rot="10800000">
                <a:off x="-3999" y="58205"/>
                <a:ext cx="2104937" cy="54000"/>
              </a:xfrm>
              <a:prstGeom prst="parallelogram">
                <a:avLst>
                  <a:gd name="adj" fmla="val 199000"/>
                </a:avLst>
              </a:prstGeom>
              <a:solidFill>
                <a:srgbClr val="F79646">
                  <a:lumMod val="75000"/>
                </a:srgbClr>
              </a:soli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grpSp>
        <p:sp>
          <p:nvSpPr>
            <p:cNvPr id="69" name="Text Box 2"/>
            <p:cNvSpPr txBox="1">
              <a:spLocks noChangeArrowheads="1"/>
            </p:cNvSpPr>
            <p:nvPr/>
          </p:nvSpPr>
          <p:spPr bwMode="auto">
            <a:xfrm>
              <a:off x="227814" y="-524"/>
              <a:ext cx="1295400" cy="93600"/>
            </a:xfrm>
            <a:prstGeom prst="rect">
              <a:avLst/>
            </a:prstGeom>
            <a:solidFill>
              <a:srgbClr val="F79646">
                <a:lumMod val="75000"/>
              </a:srgbClr>
            </a:solidFill>
            <a:ln w="9525">
              <a:noFill/>
              <a:miter lim="800000"/>
              <a:headEnd/>
              <a:tailEnd/>
            </a:ln>
          </p:spPr>
          <p:txBody>
            <a:bodyPr rot="0" vert="horz" wrap="square" lIns="0" tIns="0" rIns="0" bIns="0" anchor="t" anchorCtr="0">
              <a:noAutofit/>
            </a:bodyPr>
            <a:lstStyle/>
            <a:p>
              <a:pPr>
                <a:spcAft>
                  <a:spcPts val="0"/>
                </a:spcAft>
              </a:pPr>
              <a:r>
                <a:rPr lang="en-GB" sz="600" b="1" cap="all" dirty="0">
                  <a:solidFill>
                    <a:srgbClr val="FFFFFF"/>
                  </a:solidFill>
                  <a:effectLst/>
                  <a:latin typeface="Calibri" panose="020F0502020204030204" pitchFamily="34" charset="0"/>
                  <a:ea typeface="Calibri" panose="020F0502020204030204" pitchFamily="34" charset="0"/>
                  <a:cs typeface="Arial" panose="020B0604020202020204" pitchFamily="34" charset="0"/>
                </a:rPr>
                <a:t>C o n c e p t u a l   p r o g r e s s I o n </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grpSp>
      <p:sp>
        <p:nvSpPr>
          <p:cNvPr id="72" name="TextBox 71">
            <a:hlinkClick r:id="rId13" action="ppaction://hlinksldjump"/>
            <a:extLst>
              <a:ext uri="{FF2B5EF4-FFF2-40B4-BE49-F238E27FC236}">
                <a16:creationId xmlns:a16="http://schemas.microsoft.com/office/drawing/2014/main" xmlns="" id="{CA747645-4B46-40C1-B562-149FE4B6A407}"/>
              </a:ext>
            </a:extLst>
          </p:cNvPr>
          <p:cNvSpPr txBox="1"/>
          <p:nvPr/>
        </p:nvSpPr>
        <p:spPr>
          <a:xfrm>
            <a:off x="1307425" y="4189405"/>
            <a:ext cx="1513068" cy="1296000"/>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Molecule or giant structure?</a:t>
            </a:r>
          </a:p>
        </p:txBody>
      </p:sp>
      <p:sp>
        <p:nvSpPr>
          <p:cNvPr id="73" name="TextBox 72">
            <a:hlinkClick r:id="rId14" action="ppaction://hlinksldjump"/>
            <a:extLst>
              <a:ext uri="{FF2B5EF4-FFF2-40B4-BE49-F238E27FC236}">
                <a16:creationId xmlns:a16="http://schemas.microsoft.com/office/drawing/2014/main" xmlns="" id="{CDC40E19-1260-4125-98BA-B9550AE2D9CD}"/>
              </a:ext>
            </a:extLst>
          </p:cNvPr>
          <p:cNvSpPr txBox="1"/>
          <p:nvPr/>
        </p:nvSpPr>
        <p:spPr>
          <a:xfrm>
            <a:off x="2826780" y="4189405"/>
            <a:ext cx="1513068" cy="1296000"/>
          </a:xfrm>
          <a:prstGeom prst="rect">
            <a:avLst/>
          </a:prstGeom>
          <a:solidFill>
            <a:schemeClr val="bg1"/>
          </a:solidFill>
          <a:ln w="12700">
            <a:solidFill>
              <a:srgbClr val="E36C0A"/>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Making sodium chloride</a:t>
            </a:r>
          </a:p>
        </p:txBody>
      </p:sp>
    </p:spTree>
    <p:extLst>
      <p:ext uri="{BB962C8B-B14F-4D97-AF65-F5344CB8AC3E}">
        <p14:creationId xmlns:p14="http://schemas.microsoft.com/office/powerpoint/2010/main" val="8022719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dirty="0">
                <a:solidFill>
                  <a:srgbClr val="1F497D">
                    <a:lumMod val="50000"/>
                  </a:srgbClr>
                </a:solidFill>
              </a:rPr>
              <a:t>Comparing ions (1/2)</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1" y="863126"/>
            <a:ext cx="6479628" cy="176087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Ionic compounds such as sodium chloride are formed from metal and non-metal ions.</a:t>
            </a:r>
          </a:p>
        </p:txBody>
      </p:sp>
      <p:sp>
        <p:nvSpPr>
          <p:cNvPr id="21" name="Rectangle 20"/>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TextBox 25"/>
          <p:cNvSpPr txBox="1"/>
          <p:nvPr/>
        </p:nvSpPr>
        <p:spPr>
          <a:xfrm>
            <a:off x="415955"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7" name="TextBox 26"/>
          <p:cNvSpPr txBox="1"/>
          <p:nvPr/>
        </p:nvSpPr>
        <p:spPr>
          <a:xfrm>
            <a:off x="936596"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An Mg</a:t>
            </a:r>
            <a:r>
              <a:rPr lang="en-GB" baseline="30000" dirty="0">
                <a:solidFill>
                  <a:srgbClr val="10253F"/>
                </a:solidFill>
                <a:latin typeface="Verdana" panose="020B0604030504040204" pitchFamily="34" charset="0"/>
                <a:ea typeface="Verdana" panose="020B0604030504040204" pitchFamily="34" charset="0"/>
              </a:rPr>
              <a:t>+</a:t>
            </a:r>
            <a:r>
              <a:rPr lang="en-GB" dirty="0">
                <a:solidFill>
                  <a:srgbClr val="10253F"/>
                </a:solidFill>
                <a:latin typeface="Verdana" panose="020B0604030504040204" pitchFamily="34" charset="0"/>
                <a:ea typeface="Verdana" panose="020B0604030504040204" pitchFamily="34" charset="0"/>
              </a:rPr>
              <a:t> ion always forms more ionic bonds than an Na</a:t>
            </a:r>
            <a:r>
              <a:rPr lang="en-GB" baseline="30000" dirty="0">
                <a:solidFill>
                  <a:srgbClr val="10253F"/>
                </a:solidFill>
                <a:latin typeface="Verdana" panose="020B0604030504040204" pitchFamily="34" charset="0"/>
                <a:ea typeface="Verdana" panose="020B0604030504040204" pitchFamily="34" charset="0"/>
              </a:rPr>
              <a:t>+</a:t>
            </a:r>
            <a:r>
              <a:rPr lang="en-GB" dirty="0">
                <a:solidFill>
                  <a:srgbClr val="10253F"/>
                </a:solidFill>
                <a:latin typeface="Verdana" panose="020B0604030504040204" pitchFamily="34" charset="0"/>
                <a:ea typeface="Verdana" panose="020B0604030504040204" pitchFamily="34" charset="0"/>
              </a:rPr>
              <a:t> ion.</a:t>
            </a:r>
          </a:p>
        </p:txBody>
      </p:sp>
      <p:sp>
        <p:nvSpPr>
          <p:cNvPr id="28" name="TextBox 27"/>
          <p:cNvSpPr txBox="1"/>
          <p:nvPr/>
        </p:nvSpPr>
        <p:spPr>
          <a:xfrm>
            <a:off x="415955"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9" name="TextBox 28"/>
          <p:cNvSpPr txBox="1"/>
          <p:nvPr/>
        </p:nvSpPr>
        <p:spPr>
          <a:xfrm>
            <a:off x="936596"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An Mg</a:t>
            </a:r>
            <a:r>
              <a:rPr lang="en-GB" baseline="30000" dirty="0">
                <a:solidFill>
                  <a:srgbClr val="10253F"/>
                </a:solidFill>
                <a:latin typeface="Verdana" panose="020B0604030504040204" pitchFamily="34" charset="0"/>
                <a:ea typeface="Verdana" panose="020B0604030504040204" pitchFamily="34" charset="0"/>
              </a:rPr>
              <a:t>2+</a:t>
            </a:r>
            <a:r>
              <a:rPr lang="en-GB" dirty="0">
                <a:solidFill>
                  <a:srgbClr val="10253F"/>
                </a:solidFill>
                <a:latin typeface="Verdana" panose="020B0604030504040204" pitchFamily="34" charset="0"/>
                <a:ea typeface="Verdana" panose="020B0604030504040204" pitchFamily="34" charset="0"/>
              </a:rPr>
              <a:t> ion and an Na</a:t>
            </a:r>
            <a:r>
              <a:rPr lang="en-GB" baseline="30000" dirty="0">
                <a:solidFill>
                  <a:srgbClr val="10253F"/>
                </a:solidFill>
                <a:latin typeface="Verdana" panose="020B0604030504040204" pitchFamily="34" charset="0"/>
                <a:ea typeface="Verdana" panose="020B0604030504040204" pitchFamily="34" charset="0"/>
              </a:rPr>
              <a:t>+</a:t>
            </a:r>
            <a:r>
              <a:rPr lang="en-GB" dirty="0">
                <a:solidFill>
                  <a:srgbClr val="10253F"/>
                </a:solidFill>
                <a:latin typeface="Verdana" panose="020B0604030504040204" pitchFamily="34" charset="0"/>
                <a:ea typeface="Verdana" panose="020B0604030504040204" pitchFamily="34" charset="0"/>
              </a:rPr>
              <a:t> ion can form the same number of bonds.</a:t>
            </a:r>
          </a:p>
        </p:txBody>
      </p:sp>
      <p:pic>
        <p:nvPicPr>
          <p:cNvPr id="14" name="Picture 13" descr="A picture containing indoor, sitting, table, full&#10;&#10;Description automatically generated">
            <a:extLst>
              <a:ext uri="{FF2B5EF4-FFF2-40B4-BE49-F238E27FC236}">
                <a16:creationId xmlns:a16="http://schemas.microsoft.com/office/drawing/2014/main" xmlns="" id="{93A40521-2351-4660-8230-6F2203C8F1A3}"/>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6936829" y="839494"/>
            <a:ext cx="1539240" cy="2011680"/>
          </a:xfrm>
          <a:prstGeom prst="rect">
            <a:avLst/>
          </a:prstGeom>
        </p:spPr>
      </p:pic>
      <p:sp>
        <p:nvSpPr>
          <p:cNvPr id="15" name="TextBox 14">
            <a:extLst>
              <a:ext uri="{FF2B5EF4-FFF2-40B4-BE49-F238E27FC236}">
                <a16:creationId xmlns:a16="http://schemas.microsoft.com/office/drawing/2014/main" xmlns="" id="{0BD173DB-4E32-4E53-A276-E5D4589D7D3C}"/>
              </a:ext>
            </a:extLst>
          </p:cNvPr>
          <p:cNvSpPr txBox="1"/>
          <p:nvPr/>
        </p:nvSpPr>
        <p:spPr>
          <a:xfrm>
            <a:off x="361139" y="3527725"/>
            <a:ext cx="8303466" cy="646331"/>
          </a:xfrm>
          <a:prstGeom prst="rect">
            <a:avLst/>
          </a:prstGeom>
          <a:noFill/>
        </p:spPr>
        <p:txBody>
          <a:bodyPr wrap="square">
            <a:spAutoFit/>
          </a:bodyPr>
          <a:lstStyle/>
          <a:p>
            <a:r>
              <a:rPr lang="en-GB" dirty="0"/>
              <a:t> </a:t>
            </a:r>
            <a:r>
              <a:rPr lang="en-GB" dirty="0">
                <a:solidFill>
                  <a:srgbClr val="1F497D">
                    <a:lumMod val="50000"/>
                  </a:srgbClr>
                </a:solidFill>
                <a:latin typeface="Verdana" panose="020B0604030504040204" pitchFamily="34" charset="0"/>
                <a:ea typeface="Verdana" panose="020B0604030504040204" pitchFamily="34" charset="0"/>
              </a:rPr>
              <a:t>a. Look at the statements about ions. Select the statement that you think is correct. </a:t>
            </a:r>
          </a:p>
        </p:txBody>
      </p:sp>
    </p:spTree>
    <p:extLst>
      <p:ext uri="{BB962C8B-B14F-4D97-AF65-F5344CB8AC3E}">
        <p14:creationId xmlns:p14="http://schemas.microsoft.com/office/powerpoint/2010/main" val="23936138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Comparing ions (2/2)</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6353503" cy="176087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Look at the following explanations.</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solidFill>
                <a:srgbClr val="1F497D">
                  <a:lumMod val="50000"/>
                </a:srgbClr>
              </a:solidFill>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Select every explanation that you think helps to explain your answer to part a. </a:t>
            </a:r>
          </a:p>
        </p:txBody>
      </p:sp>
      <p:sp>
        <p:nvSpPr>
          <p:cNvPr id="19" name="Rectangle 18"/>
          <p:cNvSpPr/>
          <p:nvPr/>
        </p:nvSpPr>
        <p:spPr>
          <a:xfrm>
            <a:off x="402385" y="5553530"/>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ectangle 20"/>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TextBox 23"/>
          <p:cNvSpPr txBox="1"/>
          <p:nvPr/>
        </p:nvSpPr>
        <p:spPr>
          <a:xfrm>
            <a:off x="457200"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5" name="TextBox 24"/>
          <p:cNvSpPr txBox="1"/>
          <p:nvPr/>
        </p:nvSpPr>
        <p:spPr>
          <a:xfrm>
            <a:off x="977841"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Ionic bonds only form where an electron is transferred.</a:t>
            </a:r>
          </a:p>
        </p:txBody>
      </p:sp>
      <p:sp>
        <p:nvSpPr>
          <p:cNvPr id="26" name="TextBox 25"/>
          <p:cNvSpPr txBox="1"/>
          <p:nvPr/>
        </p:nvSpPr>
        <p:spPr>
          <a:xfrm>
            <a:off x="457200"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7" name="TextBox 26"/>
          <p:cNvSpPr txBox="1"/>
          <p:nvPr/>
        </p:nvSpPr>
        <p:spPr>
          <a:xfrm>
            <a:off x="977841"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number of ionic bonds depends upon the arrangement of ions in the lattice. </a:t>
            </a:r>
          </a:p>
        </p:txBody>
      </p:sp>
      <p:sp>
        <p:nvSpPr>
          <p:cNvPr id="28" name="TextBox 27"/>
          <p:cNvSpPr txBox="1"/>
          <p:nvPr/>
        </p:nvSpPr>
        <p:spPr>
          <a:xfrm>
            <a:off x="457200"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29" name="TextBox 28"/>
          <p:cNvSpPr txBox="1"/>
          <p:nvPr/>
        </p:nvSpPr>
        <p:spPr>
          <a:xfrm>
            <a:off x="977841"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magnesium ion has a higher charge than the sodium ion.</a:t>
            </a:r>
          </a:p>
        </p:txBody>
      </p:sp>
      <p:sp>
        <p:nvSpPr>
          <p:cNvPr id="30" name="TextBox 29"/>
          <p:cNvSpPr txBox="1"/>
          <p:nvPr/>
        </p:nvSpPr>
        <p:spPr>
          <a:xfrm>
            <a:off x="457200" y="563251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31" name="TextBox 30"/>
          <p:cNvSpPr txBox="1"/>
          <p:nvPr/>
        </p:nvSpPr>
        <p:spPr>
          <a:xfrm>
            <a:off x="977841" y="563018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More electrons are transferred to form an Mg</a:t>
            </a:r>
            <a:r>
              <a:rPr lang="en-GB" baseline="30000" dirty="0">
                <a:solidFill>
                  <a:srgbClr val="10253F"/>
                </a:solidFill>
                <a:latin typeface="Verdana" panose="020B0604030504040204" pitchFamily="34" charset="0"/>
                <a:ea typeface="Verdana" panose="020B0604030504040204" pitchFamily="34" charset="0"/>
              </a:rPr>
              <a:t>2+</a:t>
            </a:r>
            <a:r>
              <a:rPr lang="en-GB" dirty="0">
                <a:solidFill>
                  <a:srgbClr val="10253F"/>
                </a:solidFill>
                <a:latin typeface="Verdana" panose="020B0604030504040204" pitchFamily="34" charset="0"/>
                <a:ea typeface="Verdana" panose="020B0604030504040204" pitchFamily="34" charset="0"/>
              </a:rPr>
              <a:t> ion than an Na</a:t>
            </a:r>
            <a:r>
              <a:rPr lang="en-GB" baseline="30000" dirty="0">
                <a:solidFill>
                  <a:srgbClr val="10253F"/>
                </a:solidFill>
                <a:latin typeface="Verdana" panose="020B0604030504040204" pitchFamily="34" charset="0"/>
                <a:ea typeface="Verdana" panose="020B0604030504040204" pitchFamily="34" charset="0"/>
              </a:rPr>
              <a:t>+ </a:t>
            </a:r>
            <a:r>
              <a:rPr lang="en-GB" dirty="0">
                <a:solidFill>
                  <a:srgbClr val="10253F"/>
                </a:solidFill>
                <a:latin typeface="Verdana" panose="020B0604030504040204" pitchFamily="34" charset="0"/>
                <a:ea typeface="Verdana" panose="020B0604030504040204" pitchFamily="34" charset="0"/>
              </a:rPr>
              <a:t>ion. </a:t>
            </a:r>
          </a:p>
        </p:txBody>
      </p:sp>
      <p:pic>
        <p:nvPicPr>
          <p:cNvPr id="17" name="Picture 16" descr="A picture containing indoor, sitting, table, full&#10;&#10;Description automatically generated">
            <a:extLst>
              <a:ext uri="{FF2B5EF4-FFF2-40B4-BE49-F238E27FC236}">
                <a16:creationId xmlns:a16="http://schemas.microsoft.com/office/drawing/2014/main" xmlns="" id="{ECD24285-9CE5-4A3F-8FBA-218CB4E5A8F7}"/>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6978870" y="881073"/>
            <a:ext cx="1539240" cy="2011680"/>
          </a:xfrm>
          <a:prstGeom prst="rect">
            <a:avLst/>
          </a:prstGeom>
        </p:spPr>
      </p:pic>
      <p:sp>
        <p:nvSpPr>
          <p:cNvPr id="18" name="Rounded Rectangle 2">
            <a:hlinkClick r:id="rId5" action="ppaction://hlinksldjump"/>
            <a:extLst>
              <a:ext uri="{FF2B5EF4-FFF2-40B4-BE49-F238E27FC236}">
                <a16:creationId xmlns:a16="http://schemas.microsoft.com/office/drawing/2014/main" xmlns="" id="{93DA5091-0AA0-4351-B0D0-D1C7329046E8}"/>
              </a:ext>
            </a:extLst>
          </p:cNvPr>
          <p:cNvSpPr/>
          <p:nvPr/>
        </p:nvSpPr>
        <p:spPr>
          <a:xfrm>
            <a:off x="7884488" y="145168"/>
            <a:ext cx="1080000" cy="360000"/>
          </a:xfrm>
          <a:prstGeom prst="roundRect">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31390938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889" y="645638"/>
            <a:ext cx="9150889" cy="6212362"/>
          </a:xfrm>
          <a:prstGeom prst="rect">
            <a:avLst/>
          </a:prstGeom>
        </p:spPr>
      </p:pic>
      <p:sp>
        <p:nvSpPr>
          <p:cNvPr id="2" name="TextBox 1">
            <a:hlinkClick r:id="rId4"/>
          </p:cNvPr>
          <p:cNvSpPr txBox="1"/>
          <p:nvPr/>
        </p:nvSpPr>
        <p:spPr>
          <a:xfrm>
            <a:off x="457200" y="2839454"/>
            <a:ext cx="8285163" cy="3046988"/>
          </a:xfrm>
          <a:prstGeom prst="rect">
            <a:avLst/>
          </a:prstGeom>
          <a:noFill/>
          <a:ln w="12700">
            <a:solidFill>
              <a:schemeClr val="bg1">
                <a:lumMod val="50000"/>
              </a:schemeClr>
            </a:solidFill>
          </a:ln>
        </p:spPr>
        <p:txBody>
          <a:bodyPr wrap="square" rtlCol="0">
            <a:spAutoFit/>
          </a:bodyPr>
          <a:lstStyle/>
          <a:p>
            <a:pPr algn="ctr">
              <a:spcAft>
                <a:spcPts val="600"/>
              </a:spcAft>
            </a:pPr>
            <a:r>
              <a:rPr lang="en-GB" dirty="0" smtClean="0"/>
              <a:t>A </a:t>
            </a:r>
            <a:r>
              <a:rPr lang="en-GB" dirty="0"/>
              <a:t>zip file containing </a:t>
            </a:r>
            <a:r>
              <a:rPr lang="en-GB" dirty="0" smtClean="0"/>
              <a:t>all the resources for </a:t>
            </a:r>
            <a:r>
              <a:rPr lang="en-GB" dirty="0"/>
              <a:t>this key concept can be downloaded from </a:t>
            </a:r>
            <a:r>
              <a:rPr lang="en-GB" b="1" dirty="0" smtClean="0">
                <a:solidFill>
                  <a:srgbClr val="006580"/>
                </a:solidFill>
              </a:rPr>
              <a:t>www.BestEvidenceScienceTeaching.org</a:t>
            </a:r>
            <a:endParaRPr lang="en-GB" b="1" dirty="0">
              <a:solidFill>
                <a:srgbClr val="006580"/>
              </a:solidFill>
            </a:endParaRPr>
          </a:p>
          <a:p>
            <a:pPr>
              <a:spcAft>
                <a:spcPts val="600"/>
              </a:spcAft>
            </a:pPr>
            <a:endParaRPr lang="en-GB" b="1" dirty="0" smtClean="0"/>
          </a:p>
          <a:p>
            <a:pPr>
              <a:spcAft>
                <a:spcPts val="1200"/>
              </a:spcAft>
            </a:pPr>
            <a:r>
              <a:rPr lang="en-GB" dirty="0"/>
              <a:t>The zip file provides:</a:t>
            </a:r>
          </a:p>
          <a:p>
            <a:pPr marL="285750" indent="-285750">
              <a:spcAft>
                <a:spcPts val="1200"/>
              </a:spcAft>
              <a:buFont typeface="Arial" panose="020B0604020202020204" pitchFamily="34" charset="0"/>
              <a:buChar char="•"/>
            </a:pPr>
            <a:r>
              <a:rPr lang="en-GB" b="1" dirty="0"/>
              <a:t>Teacher guidance </a:t>
            </a:r>
            <a:r>
              <a:rPr lang="en-GB" dirty="0"/>
              <a:t>for this key </a:t>
            </a:r>
            <a:r>
              <a:rPr lang="en-GB" dirty="0" smtClean="0"/>
              <a:t>concept</a:t>
            </a:r>
            <a:r>
              <a:rPr lang="en-GB" dirty="0"/>
              <a:t>, including a summary of the research evidence on relevant preconceptions and misunderstandings.</a:t>
            </a:r>
          </a:p>
          <a:p>
            <a:pPr marL="285750" indent="-285750">
              <a:spcAft>
                <a:spcPts val="1200"/>
              </a:spcAft>
              <a:buFont typeface="Arial" panose="020B0604020202020204" pitchFamily="34" charset="0"/>
              <a:buChar char="•"/>
            </a:pPr>
            <a:r>
              <a:rPr lang="en-GB" dirty="0"/>
              <a:t>A </a:t>
            </a:r>
            <a:r>
              <a:rPr lang="en-GB" dirty="0" smtClean="0"/>
              <a:t>full set </a:t>
            </a:r>
            <a:r>
              <a:rPr lang="en-GB" dirty="0"/>
              <a:t>of editable and printable </a:t>
            </a:r>
            <a:r>
              <a:rPr lang="en-GB" b="1" dirty="0" smtClean="0"/>
              <a:t>student </a:t>
            </a:r>
            <a:r>
              <a:rPr lang="en-GB" b="1" dirty="0"/>
              <a:t>sheets and teacher notes </a:t>
            </a:r>
            <a:r>
              <a:rPr lang="en-GB" dirty="0"/>
              <a:t>for each response activity. The teacher </a:t>
            </a:r>
            <a:r>
              <a:rPr lang="en-GB" dirty="0" smtClean="0"/>
              <a:t>notes include a summary of research evidence, guidance for using the activity and expected answers. </a:t>
            </a:r>
            <a:endParaRPr lang="en-GB" dirty="0"/>
          </a:p>
        </p:txBody>
      </p:sp>
      <p:sp>
        <p:nvSpPr>
          <p:cNvPr id="4"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smtClean="0">
                <a:ln>
                  <a:noFill/>
                </a:ln>
                <a:effectLst/>
                <a:uLnTx/>
                <a:uFillTx/>
                <a:latin typeface="Verdana" panose="020B0604030504040204" pitchFamily="34" charset="0"/>
                <a:ea typeface="Verdana" panose="020B0604030504040204" pitchFamily="34" charset="0"/>
                <a:cs typeface="Verdana" panose="020B0604030504040204" pitchFamily="34" charset="0"/>
              </a:rPr>
              <a:t>Section 2: Response activities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 name="Text Placeholder 16"/>
          <p:cNvSpPr txBox="1">
            <a:spLocks/>
          </p:cNvSpPr>
          <p:nvPr/>
        </p:nvSpPr>
        <p:spPr>
          <a:xfrm>
            <a:off x="457200" y="863125"/>
            <a:ext cx="8285163" cy="186314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en-GB" sz="1600" dirty="0"/>
              <a:t>Response activities encourage students to talk and think about what they’re thinking (metacognition).</a:t>
            </a:r>
          </a:p>
          <a:p>
            <a:pPr marL="285750" indent="-285750">
              <a:buFont typeface="Arial" panose="020B0604020202020204" pitchFamily="34" charset="0"/>
              <a:buChar char="•"/>
            </a:pPr>
            <a:r>
              <a:rPr lang="en-GB" sz="1600" dirty="0" smtClean="0"/>
              <a:t>This </a:t>
            </a:r>
            <a:r>
              <a:rPr lang="en-GB" sz="1600" dirty="0"/>
              <a:t>challenges students’ misunderstandings, facilitates meaning-making, and develops and consolidates their scientific understanding</a:t>
            </a:r>
            <a:r>
              <a:rPr lang="en-GB" sz="1600" dirty="0" smtClean="0"/>
              <a:t>. </a:t>
            </a:r>
          </a:p>
        </p:txBody>
      </p:sp>
    </p:spTree>
    <p:extLst>
      <p:ext uri="{BB962C8B-B14F-4D97-AF65-F5344CB8AC3E}">
        <p14:creationId xmlns:p14="http://schemas.microsoft.com/office/powerpoint/2010/main" val="26546974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13807" y="645638"/>
            <a:ext cx="9150889" cy="6212362"/>
          </a:xfrm>
          <a:prstGeom prst="rect">
            <a:avLst/>
          </a:prstGeom>
          <a:ln>
            <a:solidFill>
              <a:schemeClr val="bg1">
                <a:lumMod val="75000"/>
              </a:schemeClr>
            </a:solidFill>
          </a:ln>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Molecules or giant structure?</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6" name="Text Placeholder 16">
            <a:extLst>
              <a:ext uri="{FF2B5EF4-FFF2-40B4-BE49-F238E27FC236}">
                <a16:creationId xmlns:a16="http://schemas.microsoft.com/office/drawing/2014/main" xmlns="" id="{E6408185-7F2E-4F33-881F-4DD9B4417AB8}"/>
              </a:ext>
            </a:extLst>
          </p:cNvPr>
          <p:cNvSpPr txBox="1">
            <a:spLocks/>
          </p:cNvSpPr>
          <p:nvPr/>
        </p:nvSpPr>
        <p:spPr>
          <a:xfrm>
            <a:off x="457200" y="863124"/>
            <a:ext cx="8507287" cy="534923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Some compounds are made up of separate molecules.</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p>
          <a:p>
            <a:pPr>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Other molecules are made up of a giant structure.</a:t>
            </a:r>
          </a:p>
          <a:p>
            <a:pPr>
              <a:defRPr/>
            </a:pPr>
            <a:endParaRPr lang="en-US" dirty="0"/>
          </a:p>
          <a:p>
            <a:pPr marL="342900" indent="-342900">
              <a:buFont typeface="+mj-lt"/>
              <a:buAutoNum type="arabicPeriod"/>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Look at the list of formulae below. </a:t>
            </a:r>
          </a:p>
          <a:p>
            <a:pPr marL="342900" indent="-342900">
              <a:buAutoNum type="alphaLcPeriod"/>
              <a:defRPr/>
            </a:pPr>
            <a:r>
              <a:rPr kumimoji="0" lang="en-US"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For each formula state whether the compound is made of </a:t>
            </a:r>
            <a:r>
              <a:rPr kumimoji="0" lang="en-US"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separate molecules </a:t>
            </a:r>
            <a:r>
              <a:rPr kumimoji="0" lang="en-US"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or a </a:t>
            </a:r>
            <a:r>
              <a:rPr kumimoji="0" lang="en-US"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giant structure</a:t>
            </a:r>
            <a:r>
              <a:rPr kumimoji="0" lang="en-US"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Explain how you decided each answer.</a:t>
            </a:r>
          </a:p>
          <a:p>
            <a:pPr>
              <a:defRPr/>
            </a:pPr>
            <a:r>
              <a:rPr lang="en-US" dirty="0">
                <a:solidFill>
                  <a:schemeClr val="tx2">
                    <a:lumMod val="50000"/>
                  </a:schemeClr>
                </a:solidFill>
              </a:rPr>
              <a:t>   	i </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CO</a:t>
            </a:r>
            <a:r>
              <a:rPr lang="en-GB" baseline="-250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2</a:t>
            </a:r>
          </a:p>
          <a:p>
            <a:pPr>
              <a:defRPr/>
            </a:pPr>
            <a:r>
              <a:rPr lang="en-GB" dirty="0"/>
              <a:t>	ii</a:t>
            </a:r>
            <a:r>
              <a:rPr lang="en-GB" baseline="-25000" dirty="0"/>
              <a:t> </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MgO</a:t>
            </a:r>
          </a:p>
          <a:p>
            <a:pPr>
              <a:defRPr/>
            </a:pPr>
            <a:r>
              <a:rPr lang="en-GB" dirty="0"/>
              <a:t>	iii </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MgCl</a:t>
            </a:r>
            <a:r>
              <a:rPr lang="en-GB" baseline="-250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2</a:t>
            </a:r>
          </a:p>
          <a:p>
            <a:pPr>
              <a:defRPr/>
            </a:pPr>
            <a:r>
              <a:rPr lang="en-GB" dirty="0"/>
              <a:t>	iv </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CO</a:t>
            </a:r>
          </a:p>
          <a:p>
            <a:pPr>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b. If you were unsure about the structure of any compound, explain what extra information would have helped you to answer.</a:t>
            </a:r>
          </a:p>
          <a:p>
            <a:pPr marL="342900" marR="0" lvl="0" indent="-342900" algn="l" defTabSz="914400" rtl="0" eaLnBrk="1" fontAlgn="auto" latinLnBrk="0" hangingPunct="1">
              <a:lnSpc>
                <a:spcPct val="114000"/>
              </a:lnSpc>
              <a:spcBef>
                <a:spcPct val="20000"/>
              </a:spcBef>
              <a:spcAft>
                <a:spcPts val="0"/>
              </a:spcAft>
              <a:buClrTx/>
              <a:buSzTx/>
              <a:buFont typeface="+mj-lt"/>
              <a:buAutoNum type="arabicPeriod"/>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7" name="Picture 6" descr="A picture containing sitting, table&#10;&#10;Description automatically generated">
            <a:extLst>
              <a:ext uri="{FF2B5EF4-FFF2-40B4-BE49-F238E27FC236}">
                <a16:creationId xmlns:a16="http://schemas.microsoft.com/office/drawing/2014/main" xmlns="" id="{F494BD1D-101D-4441-A8EA-07F0CD3356B0}"/>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7507561" y="744523"/>
            <a:ext cx="645292" cy="768967"/>
          </a:xfrm>
          <a:prstGeom prst="rect">
            <a:avLst/>
          </a:prstGeom>
        </p:spPr>
      </p:pic>
      <p:pic>
        <p:nvPicPr>
          <p:cNvPr id="8" name="Picture 7" descr="A picture containing indoor, lined, sitting, table&#10;&#10;Description automatically generated">
            <a:extLst>
              <a:ext uri="{FF2B5EF4-FFF2-40B4-BE49-F238E27FC236}">
                <a16:creationId xmlns:a16="http://schemas.microsoft.com/office/drawing/2014/main" xmlns="" id="{FD27E377-D7D1-4DBB-8AAB-E99DB82B4782}"/>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7334145" y="1612375"/>
            <a:ext cx="992123" cy="957772"/>
          </a:xfrm>
          <a:prstGeom prst="rect">
            <a:avLst/>
          </a:prstGeom>
        </p:spPr>
      </p:pic>
      <p:sp>
        <p:nvSpPr>
          <p:cNvPr id="9" name="Rounded Rectangle 2">
            <a:hlinkClick r:id="rId6" action="ppaction://hlinksldjump"/>
            <a:extLst>
              <a:ext uri="{FF2B5EF4-FFF2-40B4-BE49-F238E27FC236}">
                <a16:creationId xmlns:a16="http://schemas.microsoft.com/office/drawing/2014/main" xmlns="" id="{A5A67B26-283E-4E44-8EC5-C33A0E74F4FB}"/>
              </a:ext>
            </a:extLst>
          </p:cNvPr>
          <p:cNvSpPr/>
          <p:nvPr/>
        </p:nvSpPr>
        <p:spPr>
          <a:xfrm>
            <a:off x="7884488" y="145168"/>
            <a:ext cx="1080000" cy="360000"/>
          </a:xfrm>
          <a:prstGeom prst="roundRect">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40293973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13807" y="645638"/>
            <a:ext cx="9150889" cy="6212362"/>
          </a:xfrm>
          <a:prstGeom prst="rect">
            <a:avLst/>
          </a:prstGeom>
          <a:ln>
            <a:solidFill>
              <a:schemeClr val="bg1">
                <a:lumMod val="75000"/>
              </a:schemeClr>
            </a:solidFill>
          </a:ln>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Making sodium chloride</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 name="TextBox 2"/>
          <p:cNvSpPr txBox="1"/>
          <p:nvPr/>
        </p:nvSpPr>
        <p:spPr>
          <a:xfrm>
            <a:off x="215660" y="905774"/>
            <a:ext cx="8748828" cy="1522116"/>
          </a:xfrm>
          <a:prstGeom prst="rect">
            <a:avLst/>
          </a:prstGeom>
          <a:noFill/>
        </p:spPr>
        <p:txBody>
          <a:bodyPr wrap="square" rtlCol="0">
            <a:noAutofit/>
          </a:bodyPr>
          <a:lstStyle/>
          <a:p>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Sodium metal reacts with chlorine to form sodium chloride.</a:t>
            </a:r>
          </a:p>
          <a:p>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Two students draw particle diagrams to represent the reaction.</a:t>
            </a:r>
          </a:p>
          <a:p>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chemical equation for the reaction is:</a:t>
            </a:r>
          </a:p>
          <a:p>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2Na(s) + Cl</a:t>
            </a:r>
            <a:r>
              <a:rPr lang="en-GB" baseline="-250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2</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(g) → 2NaCl(s)</a:t>
            </a:r>
          </a:p>
          <a:p>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3" name="TextBox 32"/>
          <p:cNvSpPr txBox="1"/>
          <p:nvPr/>
        </p:nvSpPr>
        <p:spPr>
          <a:xfrm>
            <a:off x="179705" y="4339932"/>
            <a:ext cx="8748828" cy="1735047"/>
          </a:xfrm>
          <a:prstGeom prst="rect">
            <a:avLst/>
          </a:prstGeom>
          <a:solidFill>
            <a:srgbClr val="FAFAEA"/>
          </a:solidFill>
          <a:ln>
            <a:solidFill>
              <a:schemeClr val="tx2">
                <a:lumMod val="50000"/>
              </a:schemeClr>
            </a:solidFill>
          </a:ln>
        </p:spPr>
        <p:txBody>
          <a:bodyPr wrap="square" rtlCol="0">
            <a:noAutofit/>
          </a:bodyPr>
          <a:lstStyle/>
          <a:p>
            <a:pPr marL="342900" indent="-342900">
              <a:buAutoNum type="arabicPeriod"/>
            </a:pP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Describe the benefit of particle diagram one. What does it help the student to understand?</a:t>
            </a:r>
          </a:p>
          <a:p>
            <a:pPr marL="342900" indent="-342900">
              <a:buAutoNum type="arabicPeriod"/>
            </a:pP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Describe a disadvantage of particle diagram one. What misunderstandings could it cause the student?</a:t>
            </a:r>
          </a:p>
          <a:p>
            <a:pPr marL="342900" indent="-342900">
              <a:buAutoNum type="arabicPeriod"/>
            </a:pP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Describe how particle diagram two could help to avoid these misunderstandings.</a:t>
            </a:r>
          </a:p>
        </p:txBody>
      </p:sp>
      <p:pic>
        <p:nvPicPr>
          <p:cNvPr id="8" name="Picture 7" descr="A picture containing icon&#10;&#10;Description automatically generated">
            <a:extLst>
              <a:ext uri="{FF2B5EF4-FFF2-40B4-BE49-F238E27FC236}">
                <a16:creationId xmlns:a16="http://schemas.microsoft.com/office/drawing/2014/main" xmlns="" id="{6E858CCC-7142-42EF-80D8-1B009A5EBA57}"/>
              </a:ext>
            </a:extLst>
          </p:cNvPr>
          <p:cNvPicPr/>
          <p:nvPr/>
        </p:nvPicPr>
        <p:blipFill>
          <a:blip r:embed="rId4">
            <a:extLst>
              <a:ext uri="{28A0092B-C50C-407E-A947-70E740481C1C}">
                <a14:useLocalDpi xmlns:a14="http://schemas.microsoft.com/office/drawing/2010/main" val="0"/>
              </a:ext>
            </a:extLst>
          </a:blip>
          <a:stretch>
            <a:fillRect/>
          </a:stretch>
        </p:blipFill>
        <p:spPr>
          <a:xfrm>
            <a:off x="556731" y="2690654"/>
            <a:ext cx="2752725" cy="671830"/>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xmlns="" id="{1C2F4FBC-5028-413A-88E3-AE07655E512A}"/>
              </a:ext>
            </a:extLst>
          </p:cNvPr>
          <p:cNvPicPr/>
          <p:nvPr/>
        </p:nvPicPr>
        <p:blipFill>
          <a:blip r:embed="rId5">
            <a:extLst>
              <a:ext uri="{28A0092B-C50C-407E-A947-70E740481C1C}">
                <a14:useLocalDpi xmlns:a14="http://schemas.microsoft.com/office/drawing/2010/main" val="0"/>
              </a:ext>
            </a:extLst>
          </a:blip>
          <a:stretch>
            <a:fillRect/>
          </a:stretch>
        </p:blipFill>
        <p:spPr>
          <a:xfrm>
            <a:off x="4672232" y="2513958"/>
            <a:ext cx="3295650" cy="1310640"/>
          </a:xfrm>
          <a:prstGeom prst="rect">
            <a:avLst/>
          </a:prstGeom>
        </p:spPr>
      </p:pic>
      <p:sp>
        <p:nvSpPr>
          <p:cNvPr id="12" name="TextBox 11">
            <a:extLst>
              <a:ext uri="{FF2B5EF4-FFF2-40B4-BE49-F238E27FC236}">
                <a16:creationId xmlns:a16="http://schemas.microsoft.com/office/drawing/2014/main" xmlns="" id="{FC38A888-2F6A-46AF-9B5C-6E566B84DD9E}"/>
              </a:ext>
            </a:extLst>
          </p:cNvPr>
          <p:cNvSpPr txBox="1"/>
          <p:nvPr/>
        </p:nvSpPr>
        <p:spPr>
          <a:xfrm>
            <a:off x="5025033" y="3854028"/>
            <a:ext cx="3295650" cy="369332"/>
          </a:xfrm>
          <a:prstGeom prst="rect">
            <a:avLst/>
          </a:prstGeom>
          <a:noFill/>
        </p:spPr>
        <p:txBody>
          <a:bodyPr wrap="square">
            <a:spAutoFit/>
          </a:bodyPr>
          <a:lstStyle/>
          <a:p>
            <a:r>
              <a:rPr lang="en-GB" b="1" dirty="0">
                <a:solidFill>
                  <a:schemeClr val="tx2">
                    <a:lumMod val="50000"/>
                  </a:schemeClr>
                </a:solidFill>
                <a:latin typeface="Verdana" panose="020B0604030504040204" pitchFamily="34" charset="0"/>
                <a:ea typeface="Verdana" panose="020B0604030504040204" pitchFamily="34" charset="0"/>
              </a:rPr>
              <a:t>particle diagram two</a:t>
            </a:r>
            <a:endParaRPr lang="en-GB" b="1" dirty="0"/>
          </a:p>
        </p:txBody>
      </p:sp>
      <p:sp>
        <p:nvSpPr>
          <p:cNvPr id="14" name="TextBox 13">
            <a:extLst>
              <a:ext uri="{FF2B5EF4-FFF2-40B4-BE49-F238E27FC236}">
                <a16:creationId xmlns:a16="http://schemas.microsoft.com/office/drawing/2014/main" xmlns="" id="{5D9DD570-9CA7-49D6-8DEE-C24956391E9F}"/>
              </a:ext>
            </a:extLst>
          </p:cNvPr>
          <p:cNvSpPr txBox="1"/>
          <p:nvPr/>
        </p:nvSpPr>
        <p:spPr>
          <a:xfrm>
            <a:off x="657354" y="3835729"/>
            <a:ext cx="3115860" cy="369332"/>
          </a:xfrm>
          <a:prstGeom prst="rect">
            <a:avLst/>
          </a:prstGeom>
          <a:noFill/>
        </p:spPr>
        <p:txBody>
          <a:bodyPr wrap="square">
            <a:spAutoFit/>
          </a:bodyPr>
          <a:lstStyle/>
          <a:p>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particle diagram one</a:t>
            </a:r>
            <a:endParaRPr lang="en-GB" b="1" dirty="0"/>
          </a:p>
        </p:txBody>
      </p:sp>
      <p:sp>
        <p:nvSpPr>
          <p:cNvPr id="10" name="Rounded Rectangle 2">
            <a:hlinkClick r:id="rId6" action="ppaction://hlinksldjump"/>
            <a:extLst>
              <a:ext uri="{FF2B5EF4-FFF2-40B4-BE49-F238E27FC236}">
                <a16:creationId xmlns:a16="http://schemas.microsoft.com/office/drawing/2014/main" xmlns="" id="{2F6F23AD-84CC-4B1B-8C6B-454E3047ADE0}"/>
              </a:ext>
            </a:extLst>
          </p:cNvPr>
          <p:cNvSpPr/>
          <p:nvPr/>
        </p:nvSpPr>
        <p:spPr>
          <a:xfrm>
            <a:off x="7884488" y="145168"/>
            <a:ext cx="1080000" cy="360000"/>
          </a:xfrm>
          <a:prstGeom prst="roundRect">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34453853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Revision language</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1" y="863125"/>
            <a:ext cx="6248400" cy="2932497"/>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Alice is trying to revise how to draw dot-and-cross diagrams to show the formation of ions.</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A revision website says:</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p>
        </p:txBody>
      </p:sp>
      <p:sp>
        <p:nvSpPr>
          <p:cNvPr id="6" name="TextBox 5">
            <a:extLst>
              <a:ext uri="{FF2B5EF4-FFF2-40B4-BE49-F238E27FC236}">
                <a16:creationId xmlns:a16="http://schemas.microsoft.com/office/drawing/2014/main" xmlns="" id="{D018F27E-F3E0-49DA-B963-59523EAB64F5}"/>
              </a:ext>
            </a:extLst>
          </p:cNvPr>
          <p:cNvSpPr txBox="1"/>
          <p:nvPr/>
        </p:nvSpPr>
        <p:spPr>
          <a:xfrm>
            <a:off x="457199" y="2407310"/>
            <a:ext cx="7740869" cy="705899"/>
          </a:xfrm>
          <a:prstGeom prst="rect">
            <a:avLst/>
          </a:prstGeom>
          <a:noFill/>
        </p:spPr>
        <p:txBody>
          <a:bodyPr wrap="square">
            <a:spAutoFit/>
          </a:body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solidFill>
                  <a:schemeClr val="tx2">
                    <a:lumMod val="50000"/>
                  </a:schemeClr>
                </a:solidFill>
                <a:latin typeface="Verdana" panose="020B0604030504040204" pitchFamily="34" charset="0"/>
                <a:ea typeface="Verdana" panose="020B0604030504040204" pitchFamily="34" charset="0"/>
              </a:rPr>
              <a:t>The sodium atom loses one electron, and the chlorine atom gains one electron because atoms need a full outer shell.</a:t>
            </a:r>
          </a:p>
        </p:txBody>
      </p:sp>
      <p:pic>
        <p:nvPicPr>
          <p:cNvPr id="7" name="Picture 6" descr="A child sitting at a table using a computer&#10;&#10;Description automatically generated">
            <a:extLst>
              <a:ext uri="{FF2B5EF4-FFF2-40B4-BE49-F238E27FC236}">
                <a16:creationId xmlns:a16="http://schemas.microsoft.com/office/drawing/2014/main" xmlns="" id="{F09004F2-65F0-4179-8CE6-3670D6C03013}"/>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6705600" y="924229"/>
            <a:ext cx="1639613" cy="1222292"/>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xmlns="" id="{89AE34AB-6CE5-4477-AACC-8D59EB86111C}"/>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1950961" y="3306249"/>
            <a:ext cx="3770630" cy="1661160"/>
          </a:xfrm>
          <a:prstGeom prst="rect">
            <a:avLst/>
          </a:prstGeom>
        </p:spPr>
      </p:pic>
      <p:sp>
        <p:nvSpPr>
          <p:cNvPr id="9" name="TextBox 8">
            <a:extLst>
              <a:ext uri="{FF2B5EF4-FFF2-40B4-BE49-F238E27FC236}">
                <a16:creationId xmlns:a16="http://schemas.microsoft.com/office/drawing/2014/main" xmlns="" id="{7FA1CA02-F99C-4DC0-A4C0-61C50005F987}"/>
              </a:ext>
            </a:extLst>
          </p:cNvPr>
          <p:cNvSpPr txBox="1"/>
          <p:nvPr/>
        </p:nvSpPr>
        <p:spPr>
          <a:xfrm>
            <a:off x="457199" y="5227872"/>
            <a:ext cx="7740869" cy="1064009"/>
          </a:xfrm>
          <a:prstGeom prst="rect">
            <a:avLst/>
          </a:prstGeom>
          <a:noFill/>
        </p:spPr>
        <p:txBody>
          <a:bodyPr wrap="square">
            <a:spAutoFit/>
          </a:body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b="1" dirty="0">
                <a:solidFill>
                  <a:schemeClr val="tx2">
                    <a:lumMod val="50000"/>
                  </a:schemeClr>
                </a:solidFill>
                <a:latin typeface="Verdana" panose="020B0604030504040204" pitchFamily="34" charset="0"/>
                <a:ea typeface="Verdana" panose="020B0604030504040204" pitchFamily="34" charset="0"/>
              </a:rPr>
              <a:t>1a</a:t>
            </a:r>
            <a:r>
              <a:rPr lang="en-US" dirty="0">
                <a:solidFill>
                  <a:schemeClr val="tx2">
                    <a:lumMod val="50000"/>
                  </a:schemeClr>
                </a:solidFill>
                <a:latin typeface="Verdana" panose="020B0604030504040204" pitchFamily="34" charset="0"/>
                <a:ea typeface="Verdana" panose="020B0604030504040204" pitchFamily="34" charset="0"/>
              </a:rPr>
              <a:t> How might the language used by the revision site help Alice to remember what to draw?</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b="1" dirty="0">
                <a:solidFill>
                  <a:schemeClr val="tx2">
                    <a:lumMod val="50000"/>
                  </a:schemeClr>
                </a:solidFill>
                <a:latin typeface="Verdana" panose="020B0604030504040204" pitchFamily="34" charset="0"/>
                <a:ea typeface="Verdana" panose="020B0604030504040204" pitchFamily="34" charset="0"/>
              </a:rPr>
              <a:t>b</a:t>
            </a:r>
            <a:r>
              <a:rPr lang="en-US" dirty="0">
                <a:solidFill>
                  <a:schemeClr val="tx2">
                    <a:lumMod val="50000"/>
                  </a:schemeClr>
                </a:solidFill>
                <a:latin typeface="Verdana" panose="020B0604030504040204" pitchFamily="34" charset="0"/>
                <a:ea typeface="Verdana" panose="020B0604030504040204" pitchFamily="34" charset="0"/>
              </a:rPr>
              <a:t> How might the language lead to misunderstandings?</a:t>
            </a:r>
          </a:p>
        </p:txBody>
      </p:sp>
      <p:sp>
        <p:nvSpPr>
          <p:cNvPr id="10" name="Rounded Rectangle 2">
            <a:hlinkClick r:id="rId6" action="ppaction://hlinksldjump"/>
            <a:extLst>
              <a:ext uri="{FF2B5EF4-FFF2-40B4-BE49-F238E27FC236}">
                <a16:creationId xmlns:a16="http://schemas.microsoft.com/office/drawing/2014/main" xmlns="" id="{AA188930-D9EE-47A7-89D6-0C3343A0B49E}"/>
              </a:ext>
            </a:extLst>
          </p:cNvPr>
          <p:cNvSpPr/>
          <p:nvPr/>
        </p:nvSpPr>
        <p:spPr>
          <a:xfrm>
            <a:off x="7884488" y="145168"/>
            <a:ext cx="1080000" cy="360000"/>
          </a:xfrm>
          <a:prstGeom prst="roundRect">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621659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Thinking about ionic bonding (1/2)</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1" y="1562062"/>
            <a:ext cx="6742386" cy="2932497"/>
          </a:xfrm>
          <a:prstGeom prst="rect">
            <a:avLst/>
          </a:prstGeom>
        </p:spPr>
        <p:txBody>
          <a:bodyPr vert="horz" lIns="91440" tIns="45720" rIns="91440" bIns="45720" rtlCol="0">
            <a:no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15000"/>
              </a:lnSpc>
            </a:pPr>
            <a:r>
              <a:rPr lang="en-GB" sz="2000" dirty="0">
                <a:effectLst/>
                <a:cs typeface="Arial" panose="020B0604020202020204" pitchFamily="34" charset="0"/>
              </a:rPr>
              <a:t>Some students use the idea of </a:t>
            </a:r>
            <a:r>
              <a:rPr lang="en-GB" sz="2000" b="1" dirty="0">
                <a:effectLst/>
                <a:cs typeface="Arial" panose="020B0604020202020204" pitchFamily="34" charset="0"/>
              </a:rPr>
              <a:t>electrostatic forces</a:t>
            </a:r>
            <a:r>
              <a:rPr lang="en-GB" sz="2000" dirty="0">
                <a:effectLst/>
                <a:cs typeface="Arial" panose="020B0604020202020204" pitchFamily="34" charset="0"/>
              </a:rPr>
              <a:t> for their thinking. Their understanding of ionic bonding is based on the idea of an ionic lattice being held together by the electrostatic attraction between oppositely charged ions.  This is the scientifically accepted view. </a:t>
            </a:r>
          </a:p>
          <a:p>
            <a:pPr>
              <a:lnSpc>
                <a:spcPct val="115000"/>
              </a:lnSpc>
            </a:pPr>
            <a:r>
              <a:rPr lang="en-GB" sz="2000" dirty="0">
                <a:effectLst/>
                <a:cs typeface="Arial" panose="020B0604020202020204" pitchFamily="34" charset="0"/>
              </a:rPr>
              <a:t> </a:t>
            </a:r>
          </a:p>
          <a:p>
            <a:r>
              <a:rPr lang="en-GB" sz="2000" dirty="0">
                <a:effectLst/>
                <a:cs typeface="Arial" panose="020B0604020202020204" pitchFamily="34" charset="0"/>
              </a:rPr>
              <a:t>Other students have some misunderstandings. Their thinking about ionic bonding is based on </a:t>
            </a:r>
            <a:r>
              <a:rPr lang="en-GB" sz="2000" b="1" dirty="0">
                <a:effectLst/>
                <a:cs typeface="Arial" panose="020B0604020202020204" pitchFamily="34" charset="0"/>
              </a:rPr>
              <a:t>small molecules (pairs of ions)</a:t>
            </a:r>
            <a:r>
              <a:rPr lang="en-GB" sz="2000" dirty="0">
                <a:effectLst/>
                <a:cs typeface="Arial" panose="020B0604020202020204" pitchFamily="34" charset="0"/>
              </a:rPr>
              <a:t>. These students think of an ionic lattice as being made up of lots of smaller molecules that are held together to form the lattice. </a:t>
            </a:r>
            <a:endParaRPr kumimoji="0" lang="en-US" sz="2000" b="0" i="0" u="none" strike="noStrike" kern="1200" cap="none" spc="0" normalizeH="0" baseline="0" noProof="0" dirty="0">
              <a:ln>
                <a:noFill/>
              </a:ln>
              <a:effectLst/>
              <a:uLnTx/>
              <a:uFillTx/>
            </a:endParaRPr>
          </a:p>
        </p:txBody>
      </p:sp>
      <p:sp>
        <p:nvSpPr>
          <p:cNvPr id="2" name="Thought Bubble: Cloud 1">
            <a:extLst>
              <a:ext uri="{FF2B5EF4-FFF2-40B4-BE49-F238E27FC236}">
                <a16:creationId xmlns:a16="http://schemas.microsoft.com/office/drawing/2014/main" xmlns="" id="{45BD86BA-5504-4C7F-BEDE-84D0396E8A51}"/>
              </a:ext>
            </a:extLst>
          </p:cNvPr>
          <p:cNvSpPr/>
          <p:nvPr/>
        </p:nvSpPr>
        <p:spPr>
          <a:xfrm>
            <a:off x="7125178" y="1560485"/>
            <a:ext cx="1839310" cy="1397876"/>
          </a:xfrm>
          <a:prstGeom prst="cloudCallout">
            <a:avLst>
              <a:gd name="adj1" fmla="val -21976"/>
              <a:gd name="adj2" fmla="val 6325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a:extLst>
              <a:ext uri="{FF2B5EF4-FFF2-40B4-BE49-F238E27FC236}">
                <a16:creationId xmlns:a16="http://schemas.microsoft.com/office/drawing/2014/main" xmlns="" id="{53764F83-7CBF-4406-9BD8-B1D2BD9A33CA}"/>
              </a:ext>
            </a:extLst>
          </p:cNvPr>
          <p:cNvSpPr txBox="1"/>
          <p:nvPr/>
        </p:nvSpPr>
        <p:spPr>
          <a:xfrm>
            <a:off x="457200" y="855861"/>
            <a:ext cx="8392509" cy="746102"/>
          </a:xfrm>
          <a:prstGeom prst="rect">
            <a:avLst/>
          </a:prstGeom>
          <a:noFill/>
        </p:spPr>
        <p:txBody>
          <a:bodyPr wrap="square">
            <a:spAutoFit/>
          </a:bodyPr>
          <a:lstStyle/>
          <a:p>
            <a:pPr>
              <a:lnSpc>
                <a:spcPct val="115000"/>
              </a:lnSpc>
            </a:pPr>
            <a:r>
              <a:rPr lang="en-GB" sz="2000" dirty="0">
                <a:solidFill>
                  <a:schemeClr val="tx2">
                    <a:lumMod val="50000"/>
                  </a:schemeClr>
                </a:solidFill>
                <a:latin typeface="Verdana" panose="020B0604030504040204" pitchFamily="34" charset="0"/>
                <a:ea typeface="Verdana" panose="020B0604030504040204" pitchFamily="34" charset="0"/>
                <a:cs typeface="Arial" panose="020B0604020202020204" pitchFamily="34" charset="0"/>
              </a:rPr>
              <a:t>Students think about ionic bonding in different ways.</a:t>
            </a:r>
          </a:p>
          <a:p>
            <a:pPr>
              <a:lnSpc>
                <a:spcPct val="115000"/>
              </a:lnSpc>
            </a:pPr>
            <a:r>
              <a:rPr lang="en-GB" sz="1800" dirty="0">
                <a:effectLst/>
                <a:cs typeface="Arial" panose="020B0604020202020204" pitchFamily="34" charset="0"/>
              </a:rPr>
              <a:t> </a:t>
            </a:r>
          </a:p>
        </p:txBody>
      </p:sp>
      <p:pic>
        <p:nvPicPr>
          <p:cNvPr id="8" name="Picture 7" descr="A picture containing indoor, lined, sitting, table&#10;&#10;Description automatically generated">
            <a:extLst>
              <a:ext uri="{FF2B5EF4-FFF2-40B4-BE49-F238E27FC236}">
                <a16:creationId xmlns:a16="http://schemas.microsoft.com/office/drawing/2014/main" xmlns="" id="{A6CB9FC1-4D2A-4286-AA9E-4B421D58CBB6}"/>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7528586" y="1780537"/>
            <a:ext cx="992123" cy="957772"/>
          </a:xfrm>
          <a:prstGeom prst="rect">
            <a:avLst/>
          </a:prstGeom>
        </p:spPr>
      </p:pic>
      <p:sp>
        <p:nvSpPr>
          <p:cNvPr id="9" name="Thought Bubble: Cloud 8">
            <a:extLst>
              <a:ext uri="{FF2B5EF4-FFF2-40B4-BE49-F238E27FC236}">
                <a16:creationId xmlns:a16="http://schemas.microsoft.com/office/drawing/2014/main" xmlns="" id="{97EDFE3E-7326-4309-A684-0EF9DF2EFB00}"/>
              </a:ext>
            </a:extLst>
          </p:cNvPr>
          <p:cNvSpPr/>
          <p:nvPr/>
        </p:nvSpPr>
        <p:spPr>
          <a:xfrm>
            <a:off x="7125178" y="4136212"/>
            <a:ext cx="1839310" cy="1397876"/>
          </a:xfrm>
          <a:prstGeom prst="cloudCallout">
            <a:avLst>
              <a:gd name="adj1" fmla="val -21976"/>
              <a:gd name="adj2" fmla="val 6325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descr="A picture containing sitting, table&#10;&#10;Description automatically generated">
            <a:extLst>
              <a:ext uri="{FF2B5EF4-FFF2-40B4-BE49-F238E27FC236}">
                <a16:creationId xmlns:a16="http://schemas.microsoft.com/office/drawing/2014/main" xmlns="" id="{E0554909-E3D7-4692-ADFC-DA7063F24BAB}"/>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7702002" y="4494559"/>
            <a:ext cx="632701" cy="725074"/>
          </a:xfrm>
          <a:prstGeom prst="rect">
            <a:avLst/>
          </a:prstGeom>
        </p:spPr>
      </p:pic>
    </p:spTree>
    <p:extLst>
      <p:ext uri="{BB962C8B-B14F-4D97-AF65-F5344CB8AC3E}">
        <p14:creationId xmlns:p14="http://schemas.microsoft.com/office/powerpoint/2010/main" val="42716953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a:ln>
            <a:solidFill>
              <a:schemeClr val="bg1">
                <a:lumMod val="75000"/>
              </a:schemeClr>
            </a:solidFill>
          </a:ln>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Thinking about ionic bonding (2/2)</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8" name="Group 7"/>
          <p:cNvGrpSpPr/>
          <p:nvPr/>
        </p:nvGrpSpPr>
        <p:grpSpPr>
          <a:xfrm>
            <a:off x="3899966" y="3025114"/>
            <a:ext cx="1421700" cy="999912"/>
            <a:chOff x="0" y="0"/>
            <a:chExt cx="1428115" cy="973455"/>
          </a:xfrm>
        </p:grpSpPr>
        <p:grpSp>
          <p:nvGrpSpPr>
            <p:cNvPr id="9" name="Group 8"/>
            <p:cNvGrpSpPr>
              <a:grpSpLocks noChangeAspect="1"/>
            </p:cNvGrpSpPr>
            <p:nvPr userDrawn="1"/>
          </p:nvGrpSpPr>
          <p:grpSpPr>
            <a:xfrm>
              <a:off x="200025" y="0"/>
              <a:ext cx="475615" cy="611505"/>
              <a:chOff x="0" y="0"/>
              <a:chExt cx="527901" cy="688156"/>
            </a:xfrm>
          </p:grpSpPr>
          <p:sp>
            <p:nvSpPr>
              <p:cNvPr id="27" name="Freeform 26"/>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8" name="Oval 27"/>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0" name="Group 9"/>
            <p:cNvGrpSpPr>
              <a:grpSpLocks noChangeAspect="1"/>
            </p:cNvGrpSpPr>
            <p:nvPr userDrawn="1"/>
          </p:nvGrpSpPr>
          <p:grpSpPr>
            <a:xfrm>
              <a:off x="0" y="276225"/>
              <a:ext cx="475615" cy="611505"/>
              <a:chOff x="0" y="0"/>
              <a:chExt cx="527901" cy="688156"/>
            </a:xfrm>
          </p:grpSpPr>
          <p:sp>
            <p:nvSpPr>
              <p:cNvPr id="25" name="Freeform 24"/>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Oval 25"/>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4" name="Group 13"/>
            <p:cNvGrpSpPr>
              <a:grpSpLocks noChangeAspect="1"/>
            </p:cNvGrpSpPr>
            <p:nvPr userDrawn="1"/>
          </p:nvGrpSpPr>
          <p:grpSpPr>
            <a:xfrm>
              <a:off x="638175" y="28575"/>
              <a:ext cx="475615" cy="611505"/>
              <a:chOff x="0" y="0"/>
              <a:chExt cx="527901" cy="688156"/>
            </a:xfrm>
          </p:grpSpPr>
          <p:sp>
            <p:nvSpPr>
              <p:cNvPr id="23" name="Freeform 22"/>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Oval 23"/>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5" name="Group 14"/>
            <p:cNvGrpSpPr>
              <a:grpSpLocks noChangeAspect="1"/>
            </p:cNvGrpSpPr>
            <p:nvPr userDrawn="1"/>
          </p:nvGrpSpPr>
          <p:grpSpPr>
            <a:xfrm>
              <a:off x="952500" y="361950"/>
              <a:ext cx="475615" cy="611505"/>
              <a:chOff x="0" y="0"/>
              <a:chExt cx="527901" cy="688156"/>
            </a:xfrm>
          </p:grpSpPr>
          <p:sp>
            <p:nvSpPr>
              <p:cNvPr id="21" name="Freeform 20"/>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2" name="Oval 21"/>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7" name="Group 16"/>
            <p:cNvGrpSpPr>
              <a:grpSpLocks noChangeAspect="1"/>
            </p:cNvGrpSpPr>
            <p:nvPr userDrawn="1"/>
          </p:nvGrpSpPr>
          <p:grpSpPr>
            <a:xfrm>
              <a:off x="342900" y="342900"/>
              <a:ext cx="475615" cy="611505"/>
              <a:chOff x="0" y="0"/>
              <a:chExt cx="527901" cy="688156"/>
            </a:xfrm>
          </p:grpSpPr>
          <p:sp>
            <p:nvSpPr>
              <p:cNvPr id="19" name="Freeform 18"/>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0" name="Oval 19"/>
              <p:cNvSpPr/>
              <p:nvPr userDrawn="1"/>
            </p:nvSpPr>
            <p:spPr>
              <a:xfrm>
                <a:off x="70701" y="0"/>
                <a:ext cx="386499" cy="386499"/>
              </a:xfrm>
              <a:prstGeom prst="ellipse">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sp>
        <p:nvSpPr>
          <p:cNvPr id="2" name="Rounded Rectangular Callout 1"/>
          <p:cNvSpPr/>
          <p:nvPr/>
        </p:nvSpPr>
        <p:spPr>
          <a:xfrm>
            <a:off x="1393050" y="1321301"/>
            <a:ext cx="4024853" cy="953552"/>
          </a:xfrm>
          <a:prstGeom prst="wedgeRoundRectCallout">
            <a:avLst>
              <a:gd name="adj1" fmla="val 21372"/>
              <a:gd name="adj2" fmla="val 114106"/>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Rosa:</a:t>
            </a: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An ionic lattice is held together by a mixture of ionic bonds and other forces of attraction.</a:t>
            </a:r>
          </a:p>
        </p:txBody>
      </p:sp>
      <p:sp>
        <p:nvSpPr>
          <p:cNvPr id="30" name="Rounded Rectangular Callout 29"/>
          <p:cNvSpPr/>
          <p:nvPr/>
        </p:nvSpPr>
        <p:spPr>
          <a:xfrm>
            <a:off x="6295391" y="3167335"/>
            <a:ext cx="2525396" cy="1392701"/>
          </a:xfrm>
          <a:prstGeom prst="wedgeRoundRectCallout">
            <a:avLst>
              <a:gd name="adj1" fmla="val -89796"/>
              <a:gd name="adj2" fmla="val -9907"/>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Will:</a:t>
            </a: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A positive ion forms an ionic bond with the negative ion it transferred an electron to.</a:t>
            </a:r>
          </a:p>
        </p:txBody>
      </p:sp>
      <p:sp>
        <p:nvSpPr>
          <p:cNvPr id="31" name="Rounded Rectangular Callout 30"/>
          <p:cNvSpPr/>
          <p:nvPr/>
        </p:nvSpPr>
        <p:spPr>
          <a:xfrm>
            <a:off x="1393050" y="2627151"/>
            <a:ext cx="1817827" cy="1484543"/>
          </a:xfrm>
          <a:prstGeom prst="wedgeRoundRectCallout">
            <a:avLst>
              <a:gd name="adj1" fmla="val 87307"/>
              <a:gd name="adj2" fmla="val 907"/>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Ellie:</a:t>
            </a: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An ionic lattice contains no smaller molecules</a:t>
            </a:r>
          </a:p>
        </p:txBody>
      </p:sp>
      <p:sp>
        <p:nvSpPr>
          <p:cNvPr id="32" name="Rounded Rectangular Callout 31"/>
          <p:cNvSpPr/>
          <p:nvPr/>
        </p:nvSpPr>
        <p:spPr>
          <a:xfrm>
            <a:off x="5755355" y="1760483"/>
            <a:ext cx="3051193" cy="1100306"/>
          </a:xfrm>
          <a:prstGeom prst="wedgeRoundRectCallout">
            <a:avLst>
              <a:gd name="adj1" fmla="val -72592"/>
              <a:gd name="adj2" fmla="val 73383"/>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Aiden:</a:t>
            </a: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A positive ion bonds to all its neighbouring negative ions.</a:t>
            </a:r>
          </a:p>
        </p:txBody>
      </p:sp>
      <p:sp>
        <p:nvSpPr>
          <p:cNvPr id="34" name="TextBox 33"/>
          <p:cNvSpPr txBox="1"/>
          <p:nvPr/>
        </p:nvSpPr>
        <p:spPr>
          <a:xfrm>
            <a:off x="179705" y="4697631"/>
            <a:ext cx="8748828" cy="1465043"/>
          </a:xfrm>
          <a:prstGeom prst="rect">
            <a:avLst/>
          </a:prstGeom>
          <a:solidFill>
            <a:srgbClr val="FAFAEA"/>
          </a:solidFill>
          <a:ln>
            <a:solidFill>
              <a:schemeClr val="tx2">
                <a:lumMod val="50000"/>
              </a:schemeClr>
            </a:solidFill>
          </a:ln>
        </p:spPr>
        <p:txBody>
          <a:bodyPr wrap="square" rtlCol="0">
            <a:noAutofit/>
          </a:bodyPr>
          <a:lstStyle/>
          <a:p>
            <a:pPr marL="342900" indent="-342900">
              <a:buFont typeface="+mj-lt"/>
              <a:buAutoNum type="arabicPeriod"/>
            </a:pP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List which students are thinking about the electrostatic forces and which students are thinking about smaller molecules.</a:t>
            </a:r>
          </a:p>
          <a:p>
            <a:pPr marL="342900" indent="-342900">
              <a:buFont typeface="+mj-lt"/>
              <a:buAutoNum type="arabicPeriod"/>
            </a:pPr>
            <a:endPar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342900" indent="-342900">
              <a:buFont typeface="+mj-lt"/>
              <a:buAutoNum type="arabicPeriod"/>
            </a:pP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Suggest how you could explain the scientifically correct view to students with misunderstandings.</a:t>
            </a:r>
          </a:p>
        </p:txBody>
      </p:sp>
      <p:sp>
        <p:nvSpPr>
          <p:cNvPr id="35" name="Text Placeholder 3">
            <a:extLst>
              <a:ext uri="{FF2B5EF4-FFF2-40B4-BE49-F238E27FC236}">
                <a16:creationId xmlns:a16="http://schemas.microsoft.com/office/drawing/2014/main" xmlns="" id="{0A7AC7F8-77EC-43BB-A18D-B44E7B99DDB4}"/>
              </a:ext>
            </a:extLst>
          </p:cNvPr>
          <p:cNvSpPr txBox="1">
            <a:spLocks/>
          </p:cNvSpPr>
          <p:nvPr/>
        </p:nvSpPr>
        <p:spPr>
          <a:xfrm>
            <a:off x="219875" y="824483"/>
            <a:ext cx="8924125" cy="892698"/>
          </a:xfrm>
          <a:prstGeom prst="rect">
            <a:avLst/>
          </a:prstGeom>
        </p:spPr>
        <p:txBody>
          <a:bodyPr/>
          <a:lstStyle>
            <a:lvl1pPr marL="0" indent="0" algn="l" defTabSz="914400" rtl="0" eaLnBrk="1" latinLnBrk="0" hangingPunct="1">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mj-lt"/>
              <a:buNone/>
              <a:tabLst/>
              <a:defRPr/>
            </a:pPr>
            <a:r>
              <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Some students are discussing their thinking about ionic bonding.</a:t>
            </a:r>
          </a:p>
          <a:p>
            <a:pPr marL="0" marR="0" lvl="0" indent="0" algn="l" defTabSz="914400" rtl="0" eaLnBrk="1" fontAlgn="auto" latinLnBrk="0" hangingPunct="1">
              <a:lnSpc>
                <a:spcPct val="100000"/>
              </a:lnSpc>
              <a:spcBef>
                <a:spcPct val="20000"/>
              </a:spcBef>
              <a:spcAft>
                <a:spcPts val="0"/>
              </a:spcAft>
              <a:buClrTx/>
              <a:buSzTx/>
              <a:buFont typeface="+mj-lt"/>
              <a:buNone/>
              <a:tabLst/>
              <a:defRPr/>
            </a:pPr>
            <a:endPar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9" name="Rounded Rectangle 2">
            <a:hlinkClick r:id="rId4" action="ppaction://hlinksldjump"/>
            <a:extLst>
              <a:ext uri="{FF2B5EF4-FFF2-40B4-BE49-F238E27FC236}">
                <a16:creationId xmlns:a16="http://schemas.microsoft.com/office/drawing/2014/main" xmlns="" id="{EF79E5AF-D6C1-46DD-8086-3F38988236A9}"/>
              </a:ext>
            </a:extLst>
          </p:cNvPr>
          <p:cNvSpPr/>
          <p:nvPr/>
        </p:nvSpPr>
        <p:spPr>
          <a:xfrm>
            <a:off x="7884488" y="145168"/>
            <a:ext cx="1080000" cy="360000"/>
          </a:xfrm>
          <a:prstGeom prst="roundRect">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3881740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Comparing lattices (1/3)</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1" y="863126"/>
            <a:ext cx="8248652" cy="176087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Sodium chloride and caesium chloride are both ionic compounds.</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solidFill>
                <a:srgbClr val="1F497D">
                  <a:lumMod val="50000"/>
                </a:srgbClr>
              </a:solidFill>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solidFill>
                  <a:srgbClr val="1F497D">
                    <a:lumMod val="50000"/>
                  </a:srgbClr>
                </a:solidFill>
              </a:rPr>
              <a:t>Each compound is made up of a lattice of metal ions (Na</a:t>
            </a:r>
            <a:r>
              <a:rPr lang="en-US" baseline="30000" dirty="0">
                <a:solidFill>
                  <a:srgbClr val="1F497D">
                    <a:lumMod val="50000"/>
                  </a:srgbClr>
                </a:solidFill>
              </a:rPr>
              <a:t>+</a:t>
            </a:r>
            <a:r>
              <a:rPr lang="en-US" dirty="0">
                <a:solidFill>
                  <a:srgbClr val="1F497D">
                    <a:lumMod val="50000"/>
                  </a:srgbClr>
                </a:solidFill>
              </a:rPr>
              <a:t> or Cs</a:t>
            </a:r>
            <a:r>
              <a:rPr lang="en-US" baseline="30000" dirty="0">
                <a:solidFill>
                  <a:srgbClr val="1F497D">
                    <a:lumMod val="50000"/>
                  </a:srgbClr>
                </a:solidFill>
              </a:rPr>
              <a:t>+</a:t>
            </a:r>
            <a:r>
              <a:rPr lang="en-US" dirty="0">
                <a:solidFill>
                  <a:srgbClr val="1F497D">
                    <a:lumMod val="50000"/>
                  </a:srgbClr>
                </a:solidFill>
              </a:rPr>
              <a:t>) and non-metal chloride ions (Cl</a:t>
            </a:r>
            <a:r>
              <a:rPr lang="en-US" baseline="30000" dirty="0">
                <a:solidFill>
                  <a:srgbClr val="1F497D">
                    <a:lumMod val="50000"/>
                  </a:srgbClr>
                </a:solidFill>
              </a:rPr>
              <a:t>-</a:t>
            </a:r>
            <a:r>
              <a:rPr lang="en-US" dirty="0">
                <a:solidFill>
                  <a:srgbClr val="1F497D">
                    <a:lumMod val="50000"/>
                  </a:srgbClr>
                </a:solidFill>
              </a:rPr>
              <a:t>).</a:t>
            </a:r>
          </a:p>
        </p:txBody>
      </p:sp>
      <p:sp>
        <p:nvSpPr>
          <p:cNvPr id="21" name="Rectangle 20"/>
          <p:cNvSpPr/>
          <p:nvPr/>
        </p:nvSpPr>
        <p:spPr>
          <a:xfrm>
            <a:off x="457201" y="4995854"/>
            <a:ext cx="8303467" cy="795345"/>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TextBox 25"/>
          <p:cNvSpPr txBox="1"/>
          <p:nvPr/>
        </p:nvSpPr>
        <p:spPr>
          <a:xfrm>
            <a:off x="505967" y="5208860"/>
            <a:ext cx="719162"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T/F</a:t>
            </a:r>
          </a:p>
        </p:txBody>
      </p:sp>
      <p:sp>
        <p:nvSpPr>
          <p:cNvPr id="27" name="TextBox 26"/>
          <p:cNvSpPr txBox="1"/>
          <p:nvPr/>
        </p:nvSpPr>
        <p:spPr>
          <a:xfrm>
            <a:off x="1319485" y="5208860"/>
            <a:ext cx="7245708"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Sodium ions (Na</a:t>
            </a:r>
            <a:r>
              <a:rPr lang="en-GB" baseline="30000" dirty="0">
                <a:solidFill>
                  <a:srgbClr val="10253F"/>
                </a:solidFill>
                <a:latin typeface="Verdana" panose="020B0604030504040204" pitchFamily="34" charset="0"/>
                <a:ea typeface="Verdana" panose="020B0604030504040204" pitchFamily="34" charset="0"/>
              </a:rPr>
              <a:t>+</a:t>
            </a:r>
            <a:r>
              <a:rPr lang="en-GB" dirty="0">
                <a:solidFill>
                  <a:srgbClr val="10253F"/>
                </a:solidFill>
                <a:latin typeface="Verdana" panose="020B0604030504040204" pitchFamily="34" charset="0"/>
                <a:ea typeface="Verdana" panose="020B0604030504040204" pitchFamily="34" charset="0"/>
              </a:rPr>
              <a:t>) and caesium ions  (Cs</a:t>
            </a:r>
            <a:r>
              <a:rPr lang="en-GB" baseline="30000" dirty="0">
                <a:solidFill>
                  <a:srgbClr val="10253F"/>
                </a:solidFill>
                <a:latin typeface="Verdana" panose="020B0604030504040204" pitchFamily="34" charset="0"/>
                <a:ea typeface="Verdana" panose="020B0604030504040204" pitchFamily="34" charset="0"/>
              </a:rPr>
              <a:t>+</a:t>
            </a:r>
            <a:r>
              <a:rPr lang="en-GB" dirty="0">
                <a:solidFill>
                  <a:srgbClr val="10253F"/>
                </a:solidFill>
                <a:latin typeface="Verdana" panose="020B0604030504040204" pitchFamily="34" charset="0"/>
                <a:ea typeface="Verdana" panose="020B0604030504040204" pitchFamily="34" charset="0"/>
              </a:rPr>
              <a:t>) form the same number of ionic bonds with chloride ions (Cl</a:t>
            </a:r>
            <a:r>
              <a:rPr lang="en-GB" baseline="30000" dirty="0">
                <a:solidFill>
                  <a:srgbClr val="10253F"/>
                </a:solidFill>
                <a:latin typeface="Verdana" panose="020B0604030504040204" pitchFamily="34" charset="0"/>
                <a:ea typeface="Verdana" panose="020B0604030504040204" pitchFamily="34" charset="0"/>
              </a:rPr>
              <a:t>-</a:t>
            </a:r>
            <a:r>
              <a:rPr lang="en-GB" dirty="0">
                <a:solidFill>
                  <a:srgbClr val="10253F"/>
                </a:solidFill>
                <a:latin typeface="Verdana" panose="020B0604030504040204" pitchFamily="34" charset="0"/>
                <a:ea typeface="Verdana" panose="020B0604030504040204" pitchFamily="34" charset="0"/>
              </a:rPr>
              <a:t>).</a:t>
            </a:r>
          </a:p>
        </p:txBody>
      </p:sp>
      <p:sp>
        <p:nvSpPr>
          <p:cNvPr id="14" name="TextBox 13">
            <a:extLst>
              <a:ext uri="{FF2B5EF4-FFF2-40B4-BE49-F238E27FC236}">
                <a16:creationId xmlns:a16="http://schemas.microsoft.com/office/drawing/2014/main" xmlns="" id="{BA06D1C3-D60F-4829-8E3F-C4679C501A51}"/>
              </a:ext>
            </a:extLst>
          </p:cNvPr>
          <p:cNvSpPr txBox="1"/>
          <p:nvPr/>
        </p:nvSpPr>
        <p:spPr>
          <a:xfrm>
            <a:off x="402386" y="4004707"/>
            <a:ext cx="8303466" cy="646331"/>
          </a:xfrm>
          <a:prstGeom prst="rect">
            <a:avLst/>
          </a:prstGeom>
          <a:noFill/>
        </p:spPr>
        <p:txBody>
          <a:bodyPr wrap="square">
            <a:spAutoFit/>
          </a:bodyPr>
          <a:lstStyle/>
          <a:p>
            <a:r>
              <a:rPr lang="en-GB" dirty="0">
                <a:solidFill>
                  <a:srgbClr val="1F497D">
                    <a:lumMod val="50000"/>
                  </a:srgbClr>
                </a:solidFill>
                <a:latin typeface="Verdana" panose="020B0604030504040204" pitchFamily="34" charset="0"/>
                <a:ea typeface="Verdana" panose="020B0604030504040204" pitchFamily="34" charset="0"/>
              </a:rPr>
              <a:t>Decide whether the following statement is true or false. </a:t>
            </a:r>
          </a:p>
          <a:p>
            <a:r>
              <a:rPr lang="en-GB" dirty="0">
                <a:solidFill>
                  <a:srgbClr val="1F497D">
                    <a:lumMod val="50000"/>
                  </a:srgbClr>
                </a:solidFill>
                <a:latin typeface="Verdana" panose="020B0604030504040204" pitchFamily="34" charset="0"/>
                <a:ea typeface="Verdana" panose="020B0604030504040204" pitchFamily="34" charset="0"/>
              </a:rPr>
              <a:t>Explain your thinking. </a:t>
            </a:r>
          </a:p>
        </p:txBody>
      </p:sp>
      <p:pic>
        <p:nvPicPr>
          <p:cNvPr id="3" name="Picture 2" descr="A picture containing sitting, green, table&#10;&#10;Description automatically generated">
            <a:extLst>
              <a:ext uri="{FF2B5EF4-FFF2-40B4-BE49-F238E27FC236}">
                <a16:creationId xmlns:a16="http://schemas.microsoft.com/office/drawing/2014/main" xmlns="" id="{FEBCD7E7-7931-41BC-BBE2-6EADE9679FAA}"/>
              </a:ext>
            </a:extLst>
          </p:cNvPr>
          <p:cNvPicPr>
            <a:picLocks noChangeAspect="1"/>
          </p:cNvPicPr>
          <p:nvPr/>
        </p:nvPicPr>
        <p:blipFill rotWithShape="1">
          <a:blip r:embed="rId4">
            <a:extLst>
              <a:ext uri="{28A0092B-C50C-407E-A947-70E740481C1C}">
                <a14:useLocalDpi xmlns:a14="http://schemas.microsoft.com/office/drawing/2010/main" val="0"/>
              </a:ext>
            </a:extLst>
          </a:blip>
          <a:srcRect t="81302"/>
          <a:stretch/>
        </p:blipFill>
        <p:spPr>
          <a:xfrm>
            <a:off x="3337470" y="2226872"/>
            <a:ext cx="4487045" cy="984923"/>
          </a:xfrm>
          <a:prstGeom prst="rect">
            <a:avLst/>
          </a:prstGeom>
        </p:spPr>
      </p:pic>
      <p:pic>
        <p:nvPicPr>
          <p:cNvPr id="15" name="Picture 14" descr="A picture containing lined&#10;&#10;Description automatically generated">
            <a:extLst>
              <a:ext uri="{FF2B5EF4-FFF2-40B4-BE49-F238E27FC236}">
                <a16:creationId xmlns:a16="http://schemas.microsoft.com/office/drawing/2014/main" xmlns="" id="{9558488A-FCC6-466E-A94C-2F22ED2DDA19}"/>
              </a:ext>
            </a:extLst>
          </p:cNvPr>
          <p:cNvPicPr/>
          <p:nvPr/>
        </p:nvPicPr>
        <p:blipFill rotWithShape="1">
          <a:blip r:embed="rId5" cstate="print">
            <a:extLst>
              <a:ext uri="{28A0092B-C50C-407E-A947-70E740481C1C}">
                <a14:useLocalDpi xmlns:a14="http://schemas.microsoft.com/office/drawing/2010/main" val="0"/>
              </a:ext>
            </a:extLst>
          </a:blip>
          <a:srcRect l="53736" t="83429"/>
          <a:stretch/>
        </p:blipFill>
        <p:spPr>
          <a:xfrm>
            <a:off x="1319485" y="2406704"/>
            <a:ext cx="1881789" cy="869576"/>
          </a:xfrm>
          <a:prstGeom prst="rect">
            <a:avLst/>
          </a:prstGeom>
        </p:spPr>
      </p:pic>
    </p:spTree>
    <p:extLst>
      <p:ext uri="{BB962C8B-B14F-4D97-AF65-F5344CB8AC3E}">
        <p14:creationId xmlns:p14="http://schemas.microsoft.com/office/powerpoint/2010/main" val="5677158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Comparing lattices (2/3)</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 name="Text Placeholder 16">
            <a:extLst>
              <a:ext uri="{FF2B5EF4-FFF2-40B4-BE49-F238E27FC236}">
                <a16:creationId xmlns:a16="http://schemas.microsoft.com/office/drawing/2014/main" xmlns="" id="{ED4492E4-CE57-44B2-8EE9-1E09304F48D9}"/>
              </a:ext>
            </a:extLst>
          </p:cNvPr>
          <p:cNvSpPr txBox="1">
            <a:spLocks/>
          </p:cNvSpPr>
          <p:nvPr/>
        </p:nvSpPr>
        <p:spPr>
          <a:xfrm>
            <a:off x="300475" y="878178"/>
            <a:ext cx="8507288" cy="76597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Sodium chloride and caesium chloride have different lattice structures.</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6" name="Picture 5" descr="A picture containing lined&#10;&#10;Description automatically generated">
            <a:extLst>
              <a:ext uri="{FF2B5EF4-FFF2-40B4-BE49-F238E27FC236}">
                <a16:creationId xmlns:a16="http://schemas.microsoft.com/office/drawing/2014/main" xmlns="" id="{69BDBAD5-85C5-4B48-8A51-7FFAC955F390}"/>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747176" y="2017788"/>
            <a:ext cx="2637155" cy="3258405"/>
          </a:xfrm>
          <a:prstGeom prst="rect">
            <a:avLst/>
          </a:prstGeom>
        </p:spPr>
      </p:pic>
      <p:pic>
        <p:nvPicPr>
          <p:cNvPr id="7" name="Picture 6">
            <a:extLst>
              <a:ext uri="{FF2B5EF4-FFF2-40B4-BE49-F238E27FC236}">
                <a16:creationId xmlns:a16="http://schemas.microsoft.com/office/drawing/2014/main" xmlns="" id="{50A9B6C4-B463-4798-B5C4-8D7C669E93AB}"/>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4742376" y="1782103"/>
            <a:ext cx="2972218" cy="3494090"/>
          </a:xfrm>
          <a:prstGeom prst="rect">
            <a:avLst/>
          </a:prstGeom>
        </p:spPr>
      </p:pic>
    </p:spTree>
    <p:extLst>
      <p:ext uri="{BB962C8B-B14F-4D97-AF65-F5344CB8AC3E}">
        <p14:creationId xmlns:p14="http://schemas.microsoft.com/office/powerpoint/2010/main" val="10731274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889" y="645638"/>
            <a:ext cx="9150889" cy="6212362"/>
          </a:xfrm>
          <a:prstGeom prst="rect">
            <a:avLst/>
          </a:prstGeom>
        </p:spPr>
      </p:pic>
      <p:sp>
        <p:nvSpPr>
          <p:cNvPr id="2" name="TextBox 1">
            <a:hlinkClick r:id="rId4"/>
          </p:cNvPr>
          <p:cNvSpPr txBox="1"/>
          <p:nvPr/>
        </p:nvSpPr>
        <p:spPr>
          <a:xfrm>
            <a:off x="457200" y="2839454"/>
            <a:ext cx="8285163" cy="3323987"/>
          </a:xfrm>
          <a:prstGeom prst="rect">
            <a:avLst/>
          </a:prstGeom>
          <a:noFill/>
          <a:ln w="12700">
            <a:solidFill>
              <a:schemeClr val="bg1">
                <a:lumMod val="50000"/>
              </a:schemeClr>
            </a:solidFill>
          </a:ln>
        </p:spPr>
        <p:txBody>
          <a:bodyPr wrap="square" rtlCol="0">
            <a:spAutoFit/>
          </a:bodyPr>
          <a:lstStyle/>
          <a:p>
            <a:pPr algn="ctr">
              <a:spcAft>
                <a:spcPts val="600"/>
              </a:spcAft>
            </a:pPr>
            <a:r>
              <a:rPr lang="en-GB" dirty="0"/>
              <a:t>A zip file containing </a:t>
            </a:r>
            <a:r>
              <a:rPr lang="en-GB" dirty="0" smtClean="0"/>
              <a:t>all the resources for </a:t>
            </a:r>
            <a:r>
              <a:rPr lang="en-GB" dirty="0"/>
              <a:t>this key concept can be downloaded from </a:t>
            </a:r>
            <a:r>
              <a:rPr lang="en-GB" b="1" dirty="0" smtClean="0">
                <a:solidFill>
                  <a:srgbClr val="006580"/>
                </a:solidFill>
              </a:rPr>
              <a:t>www.BestEvidenceScienceTeaching.org</a:t>
            </a:r>
            <a:endParaRPr lang="en-GB" b="1" dirty="0">
              <a:solidFill>
                <a:srgbClr val="006580"/>
              </a:solidFill>
            </a:endParaRPr>
          </a:p>
          <a:p>
            <a:pPr>
              <a:spcAft>
                <a:spcPts val="600"/>
              </a:spcAft>
            </a:pPr>
            <a:endParaRPr lang="en-GB" b="1" dirty="0" smtClean="0"/>
          </a:p>
          <a:p>
            <a:pPr>
              <a:spcAft>
                <a:spcPts val="1200"/>
              </a:spcAft>
            </a:pPr>
            <a:r>
              <a:rPr lang="en-GB" dirty="0"/>
              <a:t>The zip file provides:</a:t>
            </a:r>
          </a:p>
          <a:p>
            <a:pPr marL="285750" indent="-285750">
              <a:spcAft>
                <a:spcPts val="1200"/>
              </a:spcAft>
              <a:buFont typeface="Arial" panose="020B0604020202020204" pitchFamily="34" charset="0"/>
              <a:buChar char="•"/>
            </a:pPr>
            <a:r>
              <a:rPr lang="en-GB" b="1" dirty="0" smtClean="0"/>
              <a:t>Teacher </a:t>
            </a:r>
            <a:r>
              <a:rPr lang="en-GB" b="1" dirty="0"/>
              <a:t>guidance</a:t>
            </a:r>
            <a:r>
              <a:rPr lang="en-GB" dirty="0" smtClean="0"/>
              <a:t> </a:t>
            </a:r>
            <a:r>
              <a:rPr lang="en-GB" dirty="0"/>
              <a:t>for this key concept, including a summary of the research evidence on relevant preconceptions and misunderstandings.</a:t>
            </a:r>
          </a:p>
          <a:p>
            <a:pPr marL="285750" indent="-285750">
              <a:spcAft>
                <a:spcPts val="1200"/>
              </a:spcAft>
              <a:buFont typeface="Arial" panose="020B0604020202020204" pitchFamily="34" charset="0"/>
              <a:buChar char="•"/>
            </a:pPr>
            <a:r>
              <a:rPr lang="en-GB" dirty="0"/>
              <a:t>A </a:t>
            </a:r>
            <a:r>
              <a:rPr lang="en-GB" dirty="0" smtClean="0"/>
              <a:t>full set </a:t>
            </a:r>
            <a:r>
              <a:rPr lang="en-GB" dirty="0"/>
              <a:t>of editable and printable </a:t>
            </a:r>
            <a:r>
              <a:rPr lang="en-GB" b="1" dirty="0" smtClean="0"/>
              <a:t>student </a:t>
            </a:r>
            <a:r>
              <a:rPr lang="en-GB" b="1" dirty="0"/>
              <a:t>sheets and teacher notes</a:t>
            </a:r>
            <a:r>
              <a:rPr lang="en-GB" dirty="0"/>
              <a:t> for each diagnostic question. The teacher notes include a summary of research evidence, guidance for using the activity, expected answers and suggestions </a:t>
            </a:r>
            <a:r>
              <a:rPr lang="en-GB" dirty="0" smtClean="0"/>
              <a:t>of how to respond to students’ misunderstandings.</a:t>
            </a:r>
            <a:endParaRPr lang="en-GB" dirty="0"/>
          </a:p>
        </p:txBody>
      </p:sp>
      <p:sp>
        <p:nvSpPr>
          <p:cNvPr id="4"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smtClean="0">
                <a:ln>
                  <a:noFill/>
                </a:ln>
                <a:effectLst/>
                <a:uLnTx/>
                <a:uFillTx/>
                <a:latin typeface="Verdana" panose="020B0604030504040204" pitchFamily="34" charset="0"/>
                <a:ea typeface="Verdana" panose="020B0604030504040204" pitchFamily="34" charset="0"/>
                <a:cs typeface="Verdana" panose="020B0604030504040204" pitchFamily="34" charset="0"/>
              </a:rPr>
              <a:t>Section 1: Diagnostic questions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 name="Text Placeholder 16"/>
          <p:cNvSpPr txBox="1">
            <a:spLocks/>
          </p:cNvSpPr>
          <p:nvPr/>
        </p:nvSpPr>
        <p:spPr>
          <a:xfrm>
            <a:off x="457200" y="863125"/>
            <a:ext cx="8285163" cy="191394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en-GB" sz="1600" dirty="0"/>
              <a:t>Use diagnostic questions to identify quickly where your students are in their conceptual progression, and what preconceptions and misunderstandings they may have</a:t>
            </a:r>
            <a:r>
              <a:rPr lang="en-GB" sz="1600" dirty="0" smtClean="0"/>
              <a:t>. </a:t>
            </a:r>
          </a:p>
          <a:p>
            <a:pPr marL="285750" indent="-285750">
              <a:buFont typeface="Arial" panose="020B0604020202020204" pitchFamily="34" charset="0"/>
              <a:buChar char="•"/>
            </a:pPr>
            <a:r>
              <a:rPr lang="en-GB" sz="1600" dirty="0" smtClean="0"/>
              <a:t>Then </a:t>
            </a:r>
            <a:r>
              <a:rPr lang="en-GB" sz="1600" dirty="0"/>
              <a:t>decide how to best focus and sequence your teaching. </a:t>
            </a:r>
            <a:endParaRPr lang="en-GB" sz="1600" dirty="0" smtClean="0"/>
          </a:p>
          <a:p>
            <a:pPr marL="285750" indent="-285750">
              <a:buFont typeface="Arial" panose="020B0604020202020204" pitchFamily="34" charset="0"/>
              <a:buChar char="•"/>
            </a:pPr>
            <a:r>
              <a:rPr lang="en-GB" sz="1600" dirty="0" smtClean="0"/>
              <a:t>Use </a:t>
            </a:r>
            <a:r>
              <a:rPr lang="en-GB" sz="1600" dirty="0"/>
              <a:t>further diagnostic questions and response activities to move </a:t>
            </a:r>
            <a:r>
              <a:rPr lang="en-GB" sz="1600" dirty="0" smtClean="0"/>
              <a:t>student</a:t>
            </a:r>
            <a:r>
              <a:rPr lang="en-GB" sz="1600" dirty="0" smtClean="0">
                <a:solidFill>
                  <a:schemeClr val="tx1"/>
                </a:solidFill>
              </a:rPr>
              <a:t>s’</a:t>
            </a:r>
            <a:r>
              <a:rPr lang="en-GB" sz="1600" dirty="0" smtClean="0"/>
              <a:t> </a:t>
            </a:r>
            <a:r>
              <a:rPr lang="en-GB" sz="1600" dirty="0"/>
              <a:t>understanding forwards.</a:t>
            </a:r>
          </a:p>
        </p:txBody>
      </p:sp>
    </p:spTree>
    <p:extLst>
      <p:ext uri="{BB962C8B-B14F-4D97-AF65-F5344CB8AC3E}">
        <p14:creationId xmlns:p14="http://schemas.microsoft.com/office/powerpoint/2010/main" val="14197632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Comparing lattices (3/3)</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 name="Text Placeholder 16">
            <a:extLst>
              <a:ext uri="{FF2B5EF4-FFF2-40B4-BE49-F238E27FC236}">
                <a16:creationId xmlns:a16="http://schemas.microsoft.com/office/drawing/2014/main" xmlns="" id="{119F6A65-AB12-48DF-B889-68D4C22A5675}"/>
              </a:ext>
            </a:extLst>
          </p:cNvPr>
          <p:cNvSpPr txBox="1">
            <a:spLocks/>
          </p:cNvSpPr>
          <p:nvPr/>
        </p:nvSpPr>
        <p:spPr>
          <a:xfrm>
            <a:off x="205614" y="1121925"/>
            <a:ext cx="8697008" cy="2808943"/>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1a</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Count the number of chloride ions that surround a central sodium ion.</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b="1" dirty="0"/>
              <a:t>b</a:t>
            </a:r>
            <a:r>
              <a:rPr lang="en-US" dirty="0"/>
              <a:t> Count the number of chloride ions that surround a central caesium ion.</a:t>
            </a:r>
          </a:p>
        </p:txBody>
      </p:sp>
      <p:pic>
        <p:nvPicPr>
          <p:cNvPr id="8" name="Picture 7" descr="A picture containing indoor, green, dark&#10;&#10;Description automatically generated">
            <a:extLst>
              <a:ext uri="{FF2B5EF4-FFF2-40B4-BE49-F238E27FC236}">
                <a16:creationId xmlns:a16="http://schemas.microsoft.com/office/drawing/2014/main" xmlns="" id="{46615FC6-C2C3-41EB-B4A7-244A66C2D7F0}"/>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3058510" y="1768219"/>
            <a:ext cx="1082566" cy="1426925"/>
          </a:xfrm>
          <a:prstGeom prst="rect">
            <a:avLst/>
          </a:prstGeom>
        </p:spPr>
      </p:pic>
      <p:pic>
        <p:nvPicPr>
          <p:cNvPr id="9" name="Picture 8">
            <a:extLst>
              <a:ext uri="{FF2B5EF4-FFF2-40B4-BE49-F238E27FC236}">
                <a16:creationId xmlns:a16="http://schemas.microsoft.com/office/drawing/2014/main" xmlns="" id="{81B64B64-3413-4F97-93FB-8FBA81EAB727}"/>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2909318" y="3974170"/>
            <a:ext cx="1380950" cy="1383509"/>
          </a:xfrm>
          <a:prstGeom prst="rect">
            <a:avLst/>
          </a:prstGeom>
        </p:spPr>
      </p:pic>
      <p:sp>
        <p:nvSpPr>
          <p:cNvPr id="14" name="TextBox 13">
            <a:extLst>
              <a:ext uri="{FF2B5EF4-FFF2-40B4-BE49-F238E27FC236}">
                <a16:creationId xmlns:a16="http://schemas.microsoft.com/office/drawing/2014/main" xmlns="" id="{AA235AF5-B926-4194-909F-7EC2A367CFF7}"/>
              </a:ext>
            </a:extLst>
          </p:cNvPr>
          <p:cNvSpPr txBox="1"/>
          <p:nvPr/>
        </p:nvSpPr>
        <p:spPr>
          <a:xfrm>
            <a:off x="341890" y="5595862"/>
            <a:ext cx="8622598" cy="692818"/>
          </a:xfrm>
          <a:prstGeom prst="rect">
            <a:avLst/>
          </a:prstGeom>
          <a:noFill/>
        </p:spPr>
        <p:txBody>
          <a:bodyPr wrap="square">
            <a:spAutoFit/>
          </a:body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b="1" dirty="0"/>
              <a:t>c</a:t>
            </a:r>
            <a:r>
              <a:rPr lang="en-US" dirty="0"/>
              <a:t> </a:t>
            </a:r>
            <a:r>
              <a:rPr lang="en-US" dirty="0">
                <a:solidFill>
                  <a:schemeClr val="tx2">
                    <a:lumMod val="50000"/>
                  </a:schemeClr>
                </a:solidFill>
                <a:latin typeface="Verdana" panose="020B0604030504040204" pitchFamily="34" charset="0"/>
                <a:ea typeface="Verdana" panose="020B0604030504040204" pitchFamily="34" charset="0"/>
              </a:rPr>
              <a:t>Explain why you think the two compounds have different arrangement of ions.</a:t>
            </a:r>
          </a:p>
        </p:txBody>
      </p:sp>
      <p:sp>
        <p:nvSpPr>
          <p:cNvPr id="16" name="Rounded Rectangle 2">
            <a:hlinkClick r:id="rId6" action="ppaction://hlinksldjump"/>
            <a:extLst>
              <a:ext uri="{FF2B5EF4-FFF2-40B4-BE49-F238E27FC236}">
                <a16:creationId xmlns:a16="http://schemas.microsoft.com/office/drawing/2014/main" xmlns="" id="{18C9396F-9990-406A-AAAE-EE6A8637681A}"/>
              </a:ext>
            </a:extLst>
          </p:cNvPr>
          <p:cNvSpPr/>
          <p:nvPr/>
        </p:nvSpPr>
        <p:spPr>
          <a:xfrm>
            <a:off x="7884488" y="145168"/>
            <a:ext cx="1080000" cy="360000"/>
          </a:xfrm>
          <a:prstGeom prst="roundRect">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22269680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NaCl (1/2)</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0" name="Rectangle 19"/>
          <p:cNvSpPr/>
          <p:nvPr/>
        </p:nvSpPr>
        <p:spPr>
          <a:xfrm>
            <a:off x="396209" y="426435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 Placeholder 16"/>
          <p:cNvSpPr txBox="1">
            <a:spLocks/>
          </p:cNvSpPr>
          <p:nvPr/>
        </p:nvSpPr>
        <p:spPr>
          <a:xfrm>
            <a:off x="457200" y="863126"/>
            <a:ext cx="8193835" cy="176087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The formula for the compound sodium chloride (common salt) is NaCl.</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solidFill>
                <a:srgbClr val="1F497D">
                  <a:lumMod val="50000"/>
                </a:srgbClr>
              </a:solidFill>
            </a:endParaRPr>
          </a:p>
          <a:p>
            <a:pPr marL="342900" marR="0" lvl="0" indent="-342900" algn="l" defTabSz="914400" rtl="0" eaLnBrk="1" fontAlgn="auto" latinLnBrk="0" hangingPunct="1">
              <a:lnSpc>
                <a:spcPct val="114000"/>
              </a:lnSpc>
              <a:spcBef>
                <a:spcPct val="20000"/>
              </a:spcBef>
              <a:spcAft>
                <a:spcPts val="0"/>
              </a:spcAft>
              <a:buClrTx/>
              <a:buSzTx/>
              <a:buFont typeface="+mj-lt"/>
              <a:buAutoNum type="alphaLcPeriod"/>
              <a:tabLst/>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Which particle diagram best represents the compound NaCl?</a:t>
            </a:r>
          </a:p>
          <a:p>
            <a:pPr marL="342900" marR="0" lvl="0" indent="-342900" algn="l" defTabSz="914400" rtl="0" eaLnBrk="1" fontAlgn="auto" latinLnBrk="0" hangingPunct="1">
              <a:lnSpc>
                <a:spcPct val="114000"/>
              </a:lnSpc>
              <a:spcBef>
                <a:spcPct val="20000"/>
              </a:spcBef>
              <a:spcAft>
                <a:spcPts val="0"/>
              </a:spcAft>
              <a:buClrTx/>
              <a:buSzTx/>
              <a:buFont typeface="+mj-lt"/>
              <a:buAutoNum type="alphaLcPeriod"/>
              <a:tabLst/>
              <a:defRPr/>
            </a:pPr>
            <a:endParaRPr lang="en-US" dirty="0">
              <a:solidFill>
                <a:srgbClr val="1F497D">
                  <a:lumMod val="50000"/>
                </a:srgbClr>
              </a:solidFill>
            </a:endParaRPr>
          </a:p>
          <a:p>
            <a:pPr marL="342900" marR="0" lvl="0" indent="-342900" algn="l" defTabSz="914400" rtl="0" eaLnBrk="1" fontAlgn="auto" latinLnBrk="0" hangingPunct="1">
              <a:lnSpc>
                <a:spcPct val="114000"/>
              </a:lnSpc>
              <a:spcBef>
                <a:spcPct val="20000"/>
              </a:spcBef>
              <a:spcAft>
                <a:spcPts val="0"/>
              </a:spcAft>
              <a:buClrTx/>
              <a:buSzTx/>
              <a:buFont typeface="+mj-lt"/>
              <a:buAutoNum type="alphaLcPeriod"/>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a:p>
            <a:pPr marL="342900" marR="0" lvl="0" indent="-342900" algn="l" defTabSz="914400" rtl="0" eaLnBrk="1" fontAlgn="auto" latinLnBrk="0" hangingPunct="1">
              <a:lnSpc>
                <a:spcPct val="114000"/>
              </a:lnSpc>
              <a:spcBef>
                <a:spcPct val="20000"/>
              </a:spcBef>
              <a:spcAft>
                <a:spcPts val="0"/>
              </a:spcAft>
              <a:buClrTx/>
              <a:buSzTx/>
              <a:buFont typeface="+mj-lt"/>
              <a:buAutoNum type="alphaLcPeriod"/>
              <a:tabLst/>
              <a:defRPr/>
            </a:pPr>
            <a:endParaRPr lang="en-US" dirty="0">
              <a:solidFill>
                <a:srgbClr val="1F497D">
                  <a:lumMod val="50000"/>
                </a:srgbClr>
              </a:solidFill>
            </a:endParaRPr>
          </a:p>
          <a:p>
            <a:pPr marL="342900" marR="0" lvl="0" indent="-342900" algn="l" defTabSz="914400" rtl="0" eaLnBrk="1" fontAlgn="auto" latinLnBrk="0" hangingPunct="1">
              <a:lnSpc>
                <a:spcPct val="114000"/>
              </a:lnSpc>
              <a:spcBef>
                <a:spcPct val="20000"/>
              </a:spcBef>
              <a:spcAft>
                <a:spcPts val="0"/>
              </a:spcAft>
              <a:buClrTx/>
              <a:buSzTx/>
              <a:buFont typeface="+mj-lt"/>
              <a:buAutoNum type="alphaLcPeriod"/>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a:p>
            <a:pPr marR="0" lvl="0" algn="l" defTabSz="914400" rtl="0" eaLnBrk="1" fontAlgn="auto" latinLnBrk="0" hangingPunct="1">
              <a:lnSpc>
                <a:spcPct val="114000"/>
              </a:lnSpc>
              <a:spcBef>
                <a:spcPct val="20000"/>
              </a:spcBef>
              <a:spcAft>
                <a:spcPts val="0"/>
              </a:spcAft>
              <a:buClrTx/>
              <a:buSzTx/>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a:p>
            <a:pPr marL="342900" marR="0" lvl="0" indent="-342900" algn="l" defTabSz="914400" rtl="0" eaLnBrk="1" fontAlgn="auto" latinLnBrk="0" hangingPunct="1">
              <a:lnSpc>
                <a:spcPct val="114000"/>
              </a:lnSpc>
              <a:spcBef>
                <a:spcPct val="20000"/>
              </a:spcBef>
              <a:spcAft>
                <a:spcPts val="0"/>
              </a:spcAft>
              <a:buClrTx/>
              <a:buSzTx/>
              <a:buFont typeface="+mj-lt"/>
              <a:buAutoNum type="alphaLcPeriod"/>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a:p>
            <a:pPr marL="342900" marR="0" lvl="0" indent="-342900" algn="l" defTabSz="914400" rtl="0" eaLnBrk="1" fontAlgn="auto" latinLnBrk="0" hangingPunct="1">
              <a:lnSpc>
                <a:spcPct val="114000"/>
              </a:lnSpc>
              <a:spcBef>
                <a:spcPct val="20000"/>
              </a:spcBef>
              <a:spcAft>
                <a:spcPts val="0"/>
              </a:spcAft>
              <a:buClrTx/>
              <a:buSzTx/>
              <a:buFont typeface="+mj-lt"/>
              <a:buAutoNum type="alphaLcPeriod"/>
              <a:tabLst/>
              <a:defRPr/>
            </a:pPr>
            <a:endParaRPr lang="en-US" dirty="0">
              <a:solidFill>
                <a:srgbClr val="1F497D">
                  <a:lumMod val="50000"/>
                </a:srgbClr>
              </a:solidFill>
            </a:endParaRPr>
          </a:p>
          <a:p>
            <a:pPr marR="0" lvl="0" algn="l" defTabSz="914400" rtl="0" eaLnBrk="1" fontAlgn="auto" latinLnBrk="0" hangingPunct="1">
              <a:lnSpc>
                <a:spcPct val="114000"/>
              </a:lnSpc>
              <a:spcBef>
                <a:spcPct val="20000"/>
              </a:spcBef>
              <a:spcAft>
                <a:spcPts val="0"/>
              </a:spcAft>
              <a:buClrTx/>
              <a:buSzTx/>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1" name="Rectangle 20"/>
          <p:cNvSpPr/>
          <p:nvPr/>
        </p:nvSpPr>
        <p:spPr>
          <a:xfrm>
            <a:off x="396209" y="4985978"/>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p:cNvSpPr/>
          <p:nvPr/>
        </p:nvSpPr>
        <p:spPr>
          <a:xfrm>
            <a:off x="396210" y="5666761"/>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TextBox 23"/>
          <p:cNvSpPr txBox="1"/>
          <p:nvPr/>
        </p:nvSpPr>
        <p:spPr>
          <a:xfrm>
            <a:off x="444324" y="4349757"/>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5" name="TextBox 24"/>
          <p:cNvSpPr txBox="1"/>
          <p:nvPr/>
        </p:nvSpPr>
        <p:spPr>
          <a:xfrm>
            <a:off x="923026" y="43526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diagram A</a:t>
            </a:r>
          </a:p>
        </p:txBody>
      </p:sp>
      <p:sp>
        <p:nvSpPr>
          <p:cNvPr id="26" name="TextBox 25"/>
          <p:cNvSpPr txBox="1"/>
          <p:nvPr/>
        </p:nvSpPr>
        <p:spPr>
          <a:xfrm>
            <a:off x="444324" y="5042443"/>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7" name="TextBox 26"/>
          <p:cNvSpPr txBox="1"/>
          <p:nvPr/>
        </p:nvSpPr>
        <p:spPr>
          <a:xfrm>
            <a:off x="940908" y="5071383"/>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diagram B</a:t>
            </a:r>
          </a:p>
        </p:txBody>
      </p:sp>
      <p:sp>
        <p:nvSpPr>
          <p:cNvPr id="28" name="TextBox 27"/>
          <p:cNvSpPr txBox="1"/>
          <p:nvPr/>
        </p:nvSpPr>
        <p:spPr>
          <a:xfrm>
            <a:off x="457200" y="575216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29" name="TextBox 28"/>
          <p:cNvSpPr txBox="1"/>
          <p:nvPr/>
        </p:nvSpPr>
        <p:spPr>
          <a:xfrm>
            <a:off x="947347" y="5752166"/>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diagram C</a:t>
            </a:r>
          </a:p>
        </p:txBody>
      </p:sp>
      <p:pic>
        <p:nvPicPr>
          <p:cNvPr id="15" name="Picture 14" descr="A picture containing icon&#10;&#10;Description automatically generated">
            <a:extLst>
              <a:ext uri="{FF2B5EF4-FFF2-40B4-BE49-F238E27FC236}">
                <a16:creationId xmlns:a16="http://schemas.microsoft.com/office/drawing/2014/main" xmlns="" id="{061C6A1E-8D27-4EDE-B8B1-7067EAC010ED}"/>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971667" y="2593648"/>
            <a:ext cx="3209925" cy="990600"/>
          </a:xfrm>
          <a:prstGeom prst="rect">
            <a:avLst/>
          </a:prstGeom>
        </p:spPr>
      </p:pic>
      <p:sp>
        <p:nvSpPr>
          <p:cNvPr id="16" name="Text Placeholder 16">
            <a:extLst>
              <a:ext uri="{FF2B5EF4-FFF2-40B4-BE49-F238E27FC236}">
                <a16:creationId xmlns:a16="http://schemas.microsoft.com/office/drawing/2014/main" xmlns="" id="{55062596-2F93-451D-923B-B28BCDCE7C51}"/>
              </a:ext>
            </a:extLst>
          </p:cNvPr>
          <p:cNvSpPr txBox="1">
            <a:spLocks/>
          </p:cNvSpPr>
          <p:nvPr/>
        </p:nvSpPr>
        <p:spPr>
          <a:xfrm>
            <a:off x="863851" y="3794765"/>
            <a:ext cx="7034169" cy="355561"/>
          </a:xfrm>
          <a:prstGeom prst="rect">
            <a:avLst/>
          </a:prstGeom>
        </p:spPr>
        <p:txBody>
          <a:bodyPr vert="horz" lIns="91440" tIns="45720" rIns="91440" bIns="45720" rtlCol="0">
            <a:normAutofit fontScale="92500" lnSpcReduction="20000"/>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solidFill>
                  <a:srgbClr val="1F497D">
                    <a:lumMod val="50000"/>
                  </a:srgbClr>
                </a:solidFill>
              </a:rPr>
              <a:t>Select the best answer.</a:t>
            </a:r>
          </a:p>
          <a:p>
            <a:pPr marL="342900" marR="0" lvl="0" indent="-342900" algn="l" defTabSz="914400" rtl="0" eaLnBrk="1" fontAlgn="auto" latinLnBrk="0" hangingPunct="1">
              <a:lnSpc>
                <a:spcPct val="114000"/>
              </a:lnSpc>
              <a:spcBef>
                <a:spcPct val="20000"/>
              </a:spcBef>
              <a:spcAft>
                <a:spcPts val="0"/>
              </a:spcAft>
              <a:buClrTx/>
              <a:buSzTx/>
              <a:buFont typeface="+mj-lt"/>
              <a:buAutoNum type="alphaLcPeriod"/>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a:p>
            <a:pPr marR="0" lvl="0" algn="l" defTabSz="914400" rtl="0" eaLnBrk="1" fontAlgn="auto" latinLnBrk="0" hangingPunct="1">
              <a:lnSpc>
                <a:spcPct val="114000"/>
              </a:lnSpc>
              <a:spcBef>
                <a:spcPct val="20000"/>
              </a:spcBef>
              <a:spcAft>
                <a:spcPts val="0"/>
              </a:spcAft>
              <a:buClrTx/>
              <a:buSzTx/>
              <a:tabLst/>
              <a:defRPr/>
            </a:pPr>
            <a:endParaRPr lang="en-US" dirty="0">
              <a:solidFill>
                <a:srgbClr val="1F497D">
                  <a:lumMod val="50000"/>
                </a:srgbClr>
              </a:solidFill>
            </a:endParaRPr>
          </a:p>
          <a:p>
            <a:pPr marR="0" lvl="0" algn="l" defTabSz="914400" rtl="0" eaLnBrk="1" fontAlgn="auto" latinLnBrk="0" hangingPunct="1">
              <a:lnSpc>
                <a:spcPct val="114000"/>
              </a:lnSpc>
              <a:spcBef>
                <a:spcPct val="20000"/>
              </a:spcBef>
              <a:spcAft>
                <a:spcPts val="0"/>
              </a:spcAft>
              <a:buClrTx/>
              <a:buSzTx/>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a:p>
            <a:pPr marR="0" lvl="0" algn="l" defTabSz="914400" rtl="0" eaLnBrk="1" fontAlgn="auto" latinLnBrk="0" hangingPunct="1">
              <a:lnSpc>
                <a:spcPct val="114000"/>
              </a:lnSpc>
              <a:spcBef>
                <a:spcPct val="20000"/>
              </a:spcBef>
              <a:spcAft>
                <a:spcPts val="0"/>
              </a:spcAft>
              <a:buClrTx/>
              <a:buSzTx/>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a:p>
            <a:pPr marR="0" lvl="0" algn="l" defTabSz="914400" rtl="0" eaLnBrk="1" fontAlgn="auto" latinLnBrk="0" hangingPunct="1">
              <a:lnSpc>
                <a:spcPct val="114000"/>
              </a:lnSpc>
              <a:spcBef>
                <a:spcPct val="20000"/>
              </a:spcBef>
              <a:spcAft>
                <a:spcPts val="0"/>
              </a:spcAft>
              <a:buClrTx/>
              <a:buSzTx/>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a:p>
            <a:pPr marL="342900" marR="0" lvl="0" indent="-342900" algn="l" defTabSz="914400" rtl="0" eaLnBrk="1" fontAlgn="auto" latinLnBrk="0" hangingPunct="1">
              <a:lnSpc>
                <a:spcPct val="114000"/>
              </a:lnSpc>
              <a:spcBef>
                <a:spcPct val="20000"/>
              </a:spcBef>
              <a:spcAft>
                <a:spcPts val="0"/>
              </a:spcAft>
              <a:buClrTx/>
              <a:buSzTx/>
              <a:buFont typeface="+mj-lt"/>
              <a:buAutoNum type="alphaLcPeriod"/>
              <a:tabLst/>
              <a:defRPr/>
            </a:pPr>
            <a:endParaRPr lang="en-US" dirty="0">
              <a:solidFill>
                <a:srgbClr val="1F497D">
                  <a:lumMod val="50000"/>
                </a:srgbClr>
              </a:solidFill>
            </a:endParaRPr>
          </a:p>
          <a:p>
            <a:pPr marR="0" lvl="0" algn="l" defTabSz="914400" rtl="0" eaLnBrk="1" fontAlgn="auto" latinLnBrk="0" hangingPunct="1">
              <a:lnSpc>
                <a:spcPct val="114000"/>
              </a:lnSpc>
              <a:spcBef>
                <a:spcPct val="20000"/>
              </a:spcBef>
              <a:spcAft>
                <a:spcPts val="0"/>
              </a:spcAft>
              <a:buClrTx/>
              <a:buSzTx/>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054185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NaCl (2/2)</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8285163" cy="2565874"/>
          </a:xfrm>
          <a:prstGeom prst="rect">
            <a:avLst/>
          </a:prstGeom>
        </p:spPr>
        <p:txBody>
          <a:bodyPr vert="horz" lIns="91440" tIns="45720" rIns="91440" bIns="45720" rtlCol="0">
            <a:normAutofit lnSpcReduction="10000"/>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b. Explain your answer to part a.</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solidFill>
                <a:srgbClr val="1F497D">
                  <a:lumMod val="50000"/>
                </a:srgbClr>
              </a:solidFill>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solidFill>
                <a:srgbClr val="1F497D">
                  <a:lumMod val="50000"/>
                </a:srgbClr>
              </a:solidFill>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solidFill>
                <a:srgbClr val="1F497D">
                  <a:lumMod val="50000"/>
                </a:srgbClr>
              </a:solidFill>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Select the statements that best support your answer to a.</a:t>
            </a:r>
          </a:p>
        </p:txBody>
      </p:sp>
      <p:sp>
        <p:nvSpPr>
          <p:cNvPr id="19" name="Rectangle 18"/>
          <p:cNvSpPr/>
          <p:nvPr/>
        </p:nvSpPr>
        <p:spPr>
          <a:xfrm>
            <a:off x="402385" y="5553530"/>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ectangle 20"/>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TextBox 23"/>
          <p:cNvSpPr txBox="1"/>
          <p:nvPr/>
        </p:nvSpPr>
        <p:spPr>
          <a:xfrm>
            <a:off x="457200"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5" name="TextBox 24"/>
          <p:cNvSpPr txBox="1"/>
          <p:nvPr/>
        </p:nvSpPr>
        <p:spPr>
          <a:xfrm>
            <a:off x="977841"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Sodium chloride is in the solid state.</a:t>
            </a:r>
          </a:p>
        </p:txBody>
      </p:sp>
      <p:sp>
        <p:nvSpPr>
          <p:cNvPr id="26" name="TextBox 25"/>
          <p:cNvSpPr txBox="1"/>
          <p:nvPr/>
        </p:nvSpPr>
        <p:spPr>
          <a:xfrm>
            <a:off x="457200"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7" name="TextBox 26"/>
          <p:cNvSpPr txBox="1"/>
          <p:nvPr/>
        </p:nvSpPr>
        <p:spPr>
          <a:xfrm>
            <a:off x="977841"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diagram shows one Na</a:t>
            </a:r>
            <a:r>
              <a:rPr lang="en-GB" baseline="30000" dirty="0">
                <a:solidFill>
                  <a:srgbClr val="10253F"/>
                </a:solidFill>
                <a:latin typeface="Verdana" panose="020B0604030504040204" pitchFamily="34" charset="0"/>
                <a:ea typeface="Verdana" panose="020B0604030504040204" pitchFamily="34" charset="0"/>
              </a:rPr>
              <a:t>+</a:t>
            </a:r>
            <a:r>
              <a:rPr lang="en-GB" dirty="0">
                <a:solidFill>
                  <a:srgbClr val="10253F"/>
                </a:solidFill>
                <a:latin typeface="Verdana" panose="020B0604030504040204" pitchFamily="34" charset="0"/>
                <a:ea typeface="Verdana" panose="020B0604030504040204" pitchFamily="34" charset="0"/>
              </a:rPr>
              <a:t> ion and one Cl</a:t>
            </a:r>
            <a:r>
              <a:rPr lang="en-GB" baseline="30000" dirty="0">
                <a:solidFill>
                  <a:srgbClr val="10253F"/>
                </a:solidFill>
                <a:latin typeface="Verdana" panose="020B0604030504040204" pitchFamily="34" charset="0"/>
                <a:ea typeface="Verdana" panose="020B0604030504040204" pitchFamily="34" charset="0"/>
              </a:rPr>
              <a:t>-</a:t>
            </a:r>
            <a:r>
              <a:rPr lang="en-GB" dirty="0">
                <a:solidFill>
                  <a:srgbClr val="10253F"/>
                </a:solidFill>
                <a:latin typeface="Verdana" panose="020B0604030504040204" pitchFamily="34" charset="0"/>
                <a:ea typeface="Verdana" panose="020B0604030504040204" pitchFamily="34" charset="0"/>
              </a:rPr>
              <a:t> ion which is what the formula shows. </a:t>
            </a:r>
          </a:p>
        </p:txBody>
      </p:sp>
      <p:sp>
        <p:nvSpPr>
          <p:cNvPr id="28" name="TextBox 27"/>
          <p:cNvSpPr txBox="1"/>
          <p:nvPr/>
        </p:nvSpPr>
        <p:spPr>
          <a:xfrm>
            <a:off x="457200"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29" name="TextBox 28"/>
          <p:cNvSpPr txBox="1"/>
          <p:nvPr/>
        </p:nvSpPr>
        <p:spPr>
          <a:xfrm>
            <a:off x="977841"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Sodium chloride is made of molecules.</a:t>
            </a:r>
          </a:p>
        </p:txBody>
      </p:sp>
      <p:sp>
        <p:nvSpPr>
          <p:cNvPr id="30" name="TextBox 29"/>
          <p:cNvSpPr txBox="1"/>
          <p:nvPr/>
        </p:nvSpPr>
        <p:spPr>
          <a:xfrm>
            <a:off x="457200" y="563251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31" name="TextBox 30"/>
          <p:cNvSpPr txBox="1"/>
          <p:nvPr/>
        </p:nvSpPr>
        <p:spPr>
          <a:xfrm>
            <a:off x="977841" y="563018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diagram shows that for every Na</a:t>
            </a:r>
            <a:r>
              <a:rPr lang="en-GB" baseline="30000" dirty="0">
                <a:solidFill>
                  <a:srgbClr val="10253F"/>
                </a:solidFill>
                <a:latin typeface="Verdana" panose="020B0604030504040204" pitchFamily="34" charset="0"/>
                <a:ea typeface="Verdana" panose="020B0604030504040204" pitchFamily="34" charset="0"/>
              </a:rPr>
              <a:t>+</a:t>
            </a:r>
            <a:r>
              <a:rPr lang="en-GB" dirty="0">
                <a:solidFill>
                  <a:srgbClr val="10253F"/>
                </a:solidFill>
                <a:latin typeface="Verdana" panose="020B0604030504040204" pitchFamily="34" charset="0"/>
                <a:ea typeface="Verdana" panose="020B0604030504040204" pitchFamily="34" charset="0"/>
              </a:rPr>
              <a:t> ion there is one Cl</a:t>
            </a:r>
            <a:r>
              <a:rPr lang="en-GB" baseline="30000" dirty="0">
                <a:solidFill>
                  <a:srgbClr val="10253F"/>
                </a:solidFill>
                <a:latin typeface="Verdana" panose="020B0604030504040204" pitchFamily="34" charset="0"/>
                <a:ea typeface="Verdana" panose="020B0604030504040204" pitchFamily="34" charset="0"/>
              </a:rPr>
              <a:t>- </a:t>
            </a:r>
            <a:r>
              <a:rPr lang="en-GB" dirty="0">
                <a:solidFill>
                  <a:srgbClr val="10253F"/>
                </a:solidFill>
                <a:latin typeface="Verdana" panose="020B0604030504040204" pitchFamily="34" charset="0"/>
                <a:ea typeface="Verdana" panose="020B0604030504040204" pitchFamily="34" charset="0"/>
              </a:rPr>
              <a:t>which is what the formula shows.</a:t>
            </a:r>
          </a:p>
        </p:txBody>
      </p:sp>
      <p:pic>
        <p:nvPicPr>
          <p:cNvPr id="17" name="Picture 16" descr="A picture containing shaker, tableware, indoor, table&#10;&#10;Description automatically generated">
            <a:extLst>
              <a:ext uri="{FF2B5EF4-FFF2-40B4-BE49-F238E27FC236}">
                <a16:creationId xmlns:a16="http://schemas.microsoft.com/office/drawing/2014/main" xmlns="" id="{6C1E218C-C341-4DC7-8D35-EF99D6C526D9}"/>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6858000" y="892358"/>
            <a:ext cx="1498620" cy="1730987"/>
          </a:xfrm>
          <a:prstGeom prst="rect">
            <a:avLst/>
          </a:prstGeom>
        </p:spPr>
      </p:pic>
      <p:sp>
        <p:nvSpPr>
          <p:cNvPr id="18" name="Rounded Rectangle 2">
            <a:hlinkClick r:id="rId5" action="ppaction://hlinksldjump"/>
            <a:extLst>
              <a:ext uri="{FF2B5EF4-FFF2-40B4-BE49-F238E27FC236}">
                <a16:creationId xmlns:a16="http://schemas.microsoft.com/office/drawing/2014/main" xmlns="" id="{CCC3AA8A-14F6-4544-AA20-A7F98230012F}"/>
              </a:ext>
            </a:extLst>
          </p:cNvPr>
          <p:cNvSpPr/>
          <p:nvPr/>
        </p:nvSpPr>
        <p:spPr>
          <a:xfrm>
            <a:off x="7884488" y="145168"/>
            <a:ext cx="1080000" cy="360000"/>
          </a:xfrm>
          <a:prstGeom prst="roundRect">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34544880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Dot and cross diagram (1/2)</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8285163" cy="448840"/>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 textbook shows a dot and cross diagram for sodium chloride.</a:t>
            </a:r>
          </a:p>
        </p:txBody>
      </p:sp>
      <p:grpSp>
        <p:nvGrpSpPr>
          <p:cNvPr id="5" name="Group 4">
            <a:extLst>
              <a:ext uri="{FF2B5EF4-FFF2-40B4-BE49-F238E27FC236}">
                <a16:creationId xmlns:a16="http://schemas.microsoft.com/office/drawing/2014/main" xmlns="" id="{C7F7D822-9A36-4B42-8C21-5E17729E4EEA}"/>
              </a:ext>
            </a:extLst>
          </p:cNvPr>
          <p:cNvGrpSpPr/>
          <p:nvPr/>
        </p:nvGrpSpPr>
        <p:grpSpPr>
          <a:xfrm>
            <a:off x="1719262" y="2021205"/>
            <a:ext cx="5705475" cy="2815590"/>
            <a:chOff x="0" y="0"/>
            <a:chExt cx="5040000" cy="1830863"/>
          </a:xfrm>
        </p:grpSpPr>
        <p:sp>
          <p:nvSpPr>
            <p:cNvPr id="6" name="Text Box 6">
              <a:extLst>
                <a:ext uri="{FF2B5EF4-FFF2-40B4-BE49-F238E27FC236}">
                  <a16:creationId xmlns:a16="http://schemas.microsoft.com/office/drawing/2014/main" xmlns="" id="{87DD5E18-A4CE-4F80-B77C-961D740C4675}"/>
                </a:ext>
              </a:extLst>
            </p:cNvPr>
            <p:cNvSpPr txBox="1">
              <a:spLocks noChangeArrowheads="1"/>
            </p:cNvSpPr>
            <p:nvPr/>
          </p:nvSpPr>
          <p:spPr bwMode="auto">
            <a:xfrm>
              <a:off x="91440" y="76200"/>
              <a:ext cx="487235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nSpc>
                  <a:spcPct val="115000"/>
                </a:lnSpc>
                <a:spcAft>
                  <a:spcPts val="600"/>
                </a:spcAft>
              </a:pPr>
              <a:r>
                <a:rPr lang="en-GB" sz="14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600"/>
                </a:spcAft>
              </a:pPr>
              <a:r>
                <a:rPr lang="en-GB" sz="14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600"/>
                </a:spcAft>
              </a:pPr>
              <a:r>
                <a:rPr lang="en-GB" sz="1000" dirty="0">
                  <a:effectLst/>
                  <a:latin typeface="Calibri" panose="020F0502020204030204" pitchFamily="34" charset="0"/>
                  <a:ea typeface="Calibri" panose="020F0502020204030204" pitchFamily="34" charset="0"/>
                  <a:cs typeface="Arial" panose="020B0604020202020204" pitchFamily="34" charset="0"/>
                </a:rPr>
                <a:t> </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Freeform 4">
              <a:extLst>
                <a:ext uri="{FF2B5EF4-FFF2-40B4-BE49-F238E27FC236}">
                  <a16:creationId xmlns:a16="http://schemas.microsoft.com/office/drawing/2014/main" xmlns="" id="{BA686CA6-B3EF-45BC-9828-E53AF06E92CC}"/>
                </a:ext>
              </a:extLst>
            </p:cNvPr>
            <p:cNvSpPr>
              <a:spLocks/>
            </p:cNvSpPr>
            <p:nvPr/>
          </p:nvSpPr>
          <p:spPr bwMode="auto">
            <a:xfrm>
              <a:off x="0" y="1569878"/>
              <a:ext cx="5040000" cy="260985"/>
            </a:xfrm>
            <a:custGeom>
              <a:avLst/>
              <a:gdLst>
                <a:gd name="T0" fmla="*/ 301 w 7941"/>
                <a:gd name="T1" fmla="*/ 11 h 411"/>
                <a:gd name="T2" fmla="*/ 3238 w 7941"/>
                <a:gd name="T3" fmla="*/ 74067 h 411"/>
                <a:gd name="T4" fmla="*/ 28063 w 7941"/>
                <a:gd name="T5" fmla="*/ 86715 h 411"/>
                <a:gd name="T6" fmla="*/ 113864 w 7941"/>
                <a:gd name="T7" fmla="*/ 70030 h 411"/>
                <a:gd name="T8" fmla="*/ 258764 w 7941"/>
                <a:gd name="T9" fmla="*/ 68352 h 411"/>
                <a:gd name="T10" fmla="*/ 453235 w 7941"/>
                <a:gd name="T11" fmla="*/ 80099 h 411"/>
                <a:gd name="T12" fmla="*/ 590508 w 7941"/>
                <a:gd name="T13" fmla="*/ 81777 h 411"/>
                <a:gd name="T14" fmla="*/ 727781 w 7941"/>
                <a:gd name="T15" fmla="*/ 73386 h 411"/>
                <a:gd name="T16" fmla="*/ 926065 w 7941"/>
                <a:gd name="T17" fmla="*/ 66674 h 411"/>
                <a:gd name="T18" fmla="*/ 1223491 w 7941"/>
                <a:gd name="T19" fmla="*/ 66674 h 411"/>
                <a:gd name="T20" fmla="*/ 1440841 w 7941"/>
                <a:gd name="T21" fmla="*/ 83455 h 411"/>
                <a:gd name="T22" fmla="*/ 1642938 w 7941"/>
                <a:gd name="T23" fmla="*/ 66674 h 411"/>
                <a:gd name="T24" fmla="*/ 1829782 w 7941"/>
                <a:gd name="T25" fmla="*/ 64996 h 411"/>
                <a:gd name="T26" fmla="*/ 2283547 w 7941"/>
                <a:gd name="T27" fmla="*/ 54927 h 411"/>
                <a:gd name="T28" fmla="*/ 2404533 w 7941"/>
                <a:gd name="T29" fmla="*/ 65398 h 411"/>
                <a:gd name="T30" fmla="*/ 2719064 w 7941"/>
                <a:gd name="T31" fmla="*/ 72621 h 411"/>
                <a:gd name="T32" fmla="*/ 2870772 w 7941"/>
                <a:gd name="T33" fmla="*/ 71708 h 411"/>
                <a:gd name="T34" fmla="*/ 3122440 w 7941"/>
                <a:gd name="T35" fmla="*/ 64996 h 411"/>
                <a:gd name="T36" fmla="*/ 3404614 w 7941"/>
                <a:gd name="T37" fmla="*/ 73386 h 411"/>
                <a:gd name="T38" fmla="*/ 3532036 w 7941"/>
                <a:gd name="T39" fmla="*/ 107801 h 411"/>
                <a:gd name="T40" fmla="*/ 3633403 w 7941"/>
                <a:gd name="T41" fmla="*/ 88490 h 411"/>
                <a:gd name="T42" fmla="*/ 3732545 w 7941"/>
                <a:gd name="T43" fmla="*/ 68352 h 411"/>
                <a:gd name="T44" fmla="*/ 3907950 w 7941"/>
                <a:gd name="T45" fmla="*/ 73386 h 411"/>
                <a:gd name="T46" fmla="*/ 4037597 w 7941"/>
                <a:gd name="T47" fmla="*/ 68352 h 411"/>
                <a:gd name="T48" fmla="*/ 4205375 w 7941"/>
                <a:gd name="T49" fmla="*/ 70030 h 411"/>
                <a:gd name="T50" fmla="*/ 4354088 w 7941"/>
                <a:gd name="T51" fmla="*/ 68352 h 411"/>
                <a:gd name="T52" fmla="*/ 4498988 w 7941"/>
                <a:gd name="T53" fmla="*/ 64996 h 411"/>
                <a:gd name="T54" fmla="*/ 4641482 w 7941"/>
                <a:gd name="T55" fmla="*/ 82474 h 411"/>
                <a:gd name="T56" fmla="*/ 4677541 w 7941"/>
                <a:gd name="T57" fmla="*/ 79320 h 411"/>
                <a:gd name="T58" fmla="*/ 4677974 w 7941"/>
                <a:gd name="T59" fmla="*/ 3 h 411"/>
                <a:gd name="T60" fmla="*/ 301 w 7941"/>
                <a:gd name="T61" fmla="*/ 11 h 41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7941" h="411">
                  <a:moveTo>
                    <a:pt x="0" y="0"/>
                  </a:moveTo>
                  <a:cubicBezTo>
                    <a:pt x="10" y="101"/>
                    <a:pt x="3" y="276"/>
                    <a:pt x="12" y="334"/>
                  </a:cubicBezTo>
                  <a:cubicBezTo>
                    <a:pt x="20" y="392"/>
                    <a:pt x="23" y="346"/>
                    <a:pt x="54" y="350"/>
                  </a:cubicBezTo>
                  <a:cubicBezTo>
                    <a:pt x="128" y="352"/>
                    <a:pt x="139" y="346"/>
                    <a:pt x="199" y="328"/>
                  </a:cubicBezTo>
                  <a:cubicBezTo>
                    <a:pt x="339" y="379"/>
                    <a:pt x="413" y="328"/>
                    <a:pt x="445" y="326"/>
                  </a:cubicBezTo>
                  <a:cubicBezTo>
                    <a:pt x="618" y="356"/>
                    <a:pt x="723" y="364"/>
                    <a:pt x="774" y="342"/>
                  </a:cubicBezTo>
                  <a:cubicBezTo>
                    <a:pt x="836" y="373"/>
                    <a:pt x="919" y="341"/>
                    <a:pt x="1006" y="344"/>
                  </a:cubicBezTo>
                  <a:cubicBezTo>
                    <a:pt x="1143" y="361"/>
                    <a:pt x="1176" y="343"/>
                    <a:pt x="1239" y="333"/>
                  </a:cubicBezTo>
                  <a:cubicBezTo>
                    <a:pt x="1375" y="361"/>
                    <a:pt x="1462" y="326"/>
                    <a:pt x="1574" y="323"/>
                  </a:cubicBezTo>
                  <a:cubicBezTo>
                    <a:pt x="1864" y="372"/>
                    <a:pt x="1911" y="353"/>
                    <a:pt x="2078" y="323"/>
                  </a:cubicBezTo>
                  <a:cubicBezTo>
                    <a:pt x="2132" y="407"/>
                    <a:pt x="2348" y="353"/>
                    <a:pt x="2446" y="346"/>
                  </a:cubicBezTo>
                  <a:cubicBezTo>
                    <a:pt x="2570" y="360"/>
                    <a:pt x="2728" y="342"/>
                    <a:pt x="2788" y="323"/>
                  </a:cubicBezTo>
                  <a:cubicBezTo>
                    <a:pt x="2801" y="370"/>
                    <a:pt x="3077" y="339"/>
                    <a:pt x="3105" y="321"/>
                  </a:cubicBezTo>
                  <a:cubicBezTo>
                    <a:pt x="3365" y="343"/>
                    <a:pt x="3676" y="352"/>
                    <a:pt x="3873" y="306"/>
                  </a:cubicBezTo>
                  <a:cubicBezTo>
                    <a:pt x="3942" y="312"/>
                    <a:pt x="3951" y="309"/>
                    <a:pt x="4078" y="321"/>
                  </a:cubicBezTo>
                  <a:cubicBezTo>
                    <a:pt x="4177" y="402"/>
                    <a:pt x="4193" y="353"/>
                    <a:pt x="4610" y="331"/>
                  </a:cubicBezTo>
                  <a:cubicBezTo>
                    <a:pt x="4696" y="343"/>
                    <a:pt x="4723" y="379"/>
                    <a:pt x="4867" y="330"/>
                  </a:cubicBezTo>
                  <a:cubicBezTo>
                    <a:pt x="5029" y="359"/>
                    <a:pt x="5235" y="333"/>
                    <a:pt x="5293" y="321"/>
                  </a:cubicBezTo>
                  <a:cubicBezTo>
                    <a:pt x="5458" y="351"/>
                    <a:pt x="5568" y="353"/>
                    <a:pt x="5772" y="333"/>
                  </a:cubicBezTo>
                  <a:cubicBezTo>
                    <a:pt x="5822" y="335"/>
                    <a:pt x="5844" y="385"/>
                    <a:pt x="5987" y="380"/>
                  </a:cubicBezTo>
                  <a:cubicBezTo>
                    <a:pt x="6083" y="379"/>
                    <a:pt x="6102" y="362"/>
                    <a:pt x="6159" y="353"/>
                  </a:cubicBezTo>
                  <a:cubicBezTo>
                    <a:pt x="6268" y="365"/>
                    <a:pt x="6324" y="345"/>
                    <a:pt x="6326" y="326"/>
                  </a:cubicBezTo>
                  <a:cubicBezTo>
                    <a:pt x="6465" y="368"/>
                    <a:pt x="6524" y="330"/>
                    <a:pt x="6623" y="333"/>
                  </a:cubicBezTo>
                  <a:cubicBezTo>
                    <a:pt x="6750" y="411"/>
                    <a:pt x="6819" y="336"/>
                    <a:pt x="6844" y="326"/>
                  </a:cubicBezTo>
                  <a:cubicBezTo>
                    <a:pt x="6962" y="365"/>
                    <a:pt x="7037" y="343"/>
                    <a:pt x="7127" y="328"/>
                  </a:cubicBezTo>
                  <a:cubicBezTo>
                    <a:pt x="7236" y="351"/>
                    <a:pt x="7330" y="335"/>
                    <a:pt x="7379" y="326"/>
                  </a:cubicBezTo>
                  <a:cubicBezTo>
                    <a:pt x="7466" y="342"/>
                    <a:pt x="7602" y="343"/>
                    <a:pt x="7624" y="321"/>
                  </a:cubicBezTo>
                  <a:cubicBezTo>
                    <a:pt x="7694" y="324"/>
                    <a:pt x="7823" y="339"/>
                    <a:pt x="7866" y="345"/>
                  </a:cubicBezTo>
                  <a:cubicBezTo>
                    <a:pt x="7909" y="351"/>
                    <a:pt x="7913" y="397"/>
                    <a:pt x="7926" y="341"/>
                  </a:cubicBezTo>
                  <a:cubicBezTo>
                    <a:pt x="7939" y="285"/>
                    <a:pt x="7939" y="81"/>
                    <a:pt x="7941" y="9"/>
                  </a:cubicBezTo>
                </a:path>
              </a:pathLst>
            </a:custGeom>
            <a:noFill/>
            <a:ln w="9525">
              <a:solidFill>
                <a:schemeClr val="tx1">
                  <a:lumMod val="100000"/>
                  <a:lumOff val="0"/>
                </a:schemeClr>
              </a:solidFill>
              <a:round/>
              <a:headEnd/>
              <a:tailEnd/>
            </a:ln>
            <a:extLst>
              <a:ext uri="{909E8E84-426E-40DD-AFC4-6F175D3DCCD1}">
                <a14:hiddenFill xmlns:a14="http://schemas.microsoft.com/office/drawing/2010/main">
                  <a:solidFill>
                    <a:schemeClr val="bg1">
                      <a:lumMod val="100000"/>
                      <a:lumOff val="0"/>
                    </a:schemeClr>
                  </a:solidFill>
                </a14:hiddenFill>
              </a:ext>
            </a:extLst>
          </p:spPr>
          <p:txBody>
            <a:bodyPr rot="0" vert="horz" wrap="square" lIns="91440" tIns="45720" rIns="91440" bIns="45720" anchor="ctr" anchorCtr="0" upright="1">
              <a:noAutofit/>
            </a:bodyPr>
            <a:lstStyle/>
            <a:p>
              <a:endParaRPr lang="en-GB" dirty="0"/>
            </a:p>
          </p:txBody>
        </p:sp>
        <p:sp>
          <p:nvSpPr>
            <p:cNvPr id="8" name="Freeform 5">
              <a:extLst>
                <a:ext uri="{FF2B5EF4-FFF2-40B4-BE49-F238E27FC236}">
                  <a16:creationId xmlns:a16="http://schemas.microsoft.com/office/drawing/2014/main" xmlns="" id="{6DA874AC-397D-47C1-839A-C8E25BC20150}"/>
                </a:ext>
              </a:extLst>
            </p:cNvPr>
            <p:cNvSpPr>
              <a:spLocks/>
            </p:cNvSpPr>
            <p:nvPr/>
          </p:nvSpPr>
          <p:spPr bwMode="auto">
            <a:xfrm>
              <a:off x="0" y="0"/>
              <a:ext cx="5039995" cy="1672304"/>
            </a:xfrm>
            <a:custGeom>
              <a:avLst/>
              <a:gdLst>
                <a:gd name="T0" fmla="*/ 0 w 6390"/>
                <a:gd name="T1" fmla="*/ 885 h 900"/>
                <a:gd name="T2" fmla="*/ 0 w 6390"/>
                <a:gd name="T3" fmla="*/ 0 h 900"/>
                <a:gd name="T4" fmla="*/ 6390 w 6390"/>
                <a:gd name="T5" fmla="*/ 0 h 900"/>
                <a:gd name="T6" fmla="*/ 6390 w 6390"/>
                <a:gd name="T7" fmla="*/ 900 h 900"/>
              </a:gdLst>
              <a:ahLst/>
              <a:cxnLst>
                <a:cxn ang="0">
                  <a:pos x="T0" y="T1"/>
                </a:cxn>
                <a:cxn ang="0">
                  <a:pos x="T2" y="T3"/>
                </a:cxn>
                <a:cxn ang="0">
                  <a:pos x="T4" y="T5"/>
                </a:cxn>
                <a:cxn ang="0">
                  <a:pos x="T6" y="T7"/>
                </a:cxn>
              </a:cxnLst>
              <a:rect l="0" t="0" r="r" b="b"/>
              <a:pathLst>
                <a:path w="6390" h="900">
                  <a:moveTo>
                    <a:pt x="0" y="885"/>
                  </a:moveTo>
                  <a:lnTo>
                    <a:pt x="0" y="0"/>
                  </a:lnTo>
                  <a:lnTo>
                    <a:pt x="6390" y="0"/>
                  </a:lnTo>
                  <a:lnTo>
                    <a:pt x="6390" y="90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GB" dirty="0"/>
            </a:p>
          </p:txBody>
        </p:sp>
      </p:grpSp>
      <p:pic>
        <p:nvPicPr>
          <p:cNvPr id="9" name="Picture 8" descr="Graphical user interface, application&#10;&#10;Description automatically generated">
            <a:extLst>
              <a:ext uri="{FF2B5EF4-FFF2-40B4-BE49-F238E27FC236}">
                <a16:creationId xmlns:a16="http://schemas.microsoft.com/office/drawing/2014/main" xmlns="" id="{8F698C73-DF9E-4036-A241-18D3815FF0CF}"/>
              </a:ext>
            </a:extLst>
          </p:cNvPr>
          <p:cNvPicPr/>
          <p:nvPr/>
        </p:nvPicPr>
        <p:blipFill>
          <a:blip r:embed="rId4">
            <a:extLst>
              <a:ext uri="{28A0092B-C50C-407E-A947-70E740481C1C}">
                <a14:useLocalDpi xmlns:a14="http://schemas.microsoft.com/office/drawing/2010/main" val="0"/>
              </a:ext>
            </a:extLst>
          </a:blip>
          <a:stretch>
            <a:fillRect/>
          </a:stretch>
        </p:blipFill>
        <p:spPr>
          <a:xfrm>
            <a:off x="2196549" y="2305878"/>
            <a:ext cx="4532864" cy="2073399"/>
          </a:xfrm>
          <a:prstGeom prst="rect">
            <a:avLst/>
          </a:prstGeom>
        </p:spPr>
      </p:pic>
    </p:spTree>
    <p:extLst>
      <p:ext uri="{BB962C8B-B14F-4D97-AF65-F5344CB8AC3E}">
        <p14:creationId xmlns:p14="http://schemas.microsoft.com/office/powerpoint/2010/main" val="27905471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0"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Dot and cross diagram (2/2)</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307887" y="863125"/>
            <a:ext cx="8492463" cy="1867375"/>
          </a:xfrm>
          <a:prstGeom prst="rect">
            <a:avLst/>
          </a:prstGeom>
        </p:spPr>
        <p:txBody>
          <a:bodyPr vert="horz" lIns="91440" tIns="45720" rIns="91440" bIns="45720" rtlCol="0">
            <a:normAutofit fontScale="92500" lnSpcReduction="20000"/>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What does the dot and cross diagram show?</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For each statement select one column to show </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what you think.</a:t>
            </a:r>
          </a:p>
        </p:txBody>
      </p:sp>
      <p:sp>
        <p:nvSpPr>
          <p:cNvPr id="34" name="Rectangle 33"/>
          <p:cNvSpPr/>
          <p:nvPr/>
        </p:nvSpPr>
        <p:spPr>
          <a:xfrm>
            <a:off x="307887" y="2914258"/>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Rectangle 34"/>
          <p:cNvSpPr/>
          <p:nvPr/>
        </p:nvSpPr>
        <p:spPr>
          <a:xfrm>
            <a:off x="307887" y="5553530"/>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ectangle 35"/>
          <p:cNvSpPr/>
          <p:nvPr/>
        </p:nvSpPr>
        <p:spPr>
          <a:xfrm>
            <a:off x="307887" y="3574076"/>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Rectangle 36"/>
          <p:cNvSpPr/>
          <p:nvPr/>
        </p:nvSpPr>
        <p:spPr>
          <a:xfrm>
            <a:off x="307887" y="4233894"/>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Rectangle 37"/>
          <p:cNvSpPr/>
          <p:nvPr/>
        </p:nvSpPr>
        <p:spPr>
          <a:xfrm>
            <a:off x="307887" y="4893712"/>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TextBox 38"/>
          <p:cNvSpPr txBox="1"/>
          <p:nvPr/>
        </p:nvSpPr>
        <p:spPr>
          <a:xfrm>
            <a:off x="345062" y="3001992"/>
            <a:ext cx="319176" cy="369332"/>
          </a:xfrm>
          <a:prstGeom prst="rect">
            <a:avLst/>
          </a:prstGeom>
          <a:noFill/>
        </p:spPr>
        <p:txBody>
          <a:bodyPr wrap="square" rtlCol="0">
            <a:no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40" name="TextBox 39"/>
          <p:cNvSpPr txBox="1"/>
          <p:nvPr/>
        </p:nvSpPr>
        <p:spPr>
          <a:xfrm>
            <a:off x="664238" y="2999663"/>
            <a:ext cx="5331120"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An ionic bond.</a:t>
            </a:r>
          </a:p>
        </p:txBody>
      </p:sp>
      <p:sp>
        <p:nvSpPr>
          <p:cNvPr id="41" name="TextBox 40"/>
          <p:cNvSpPr txBox="1"/>
          <p:nvPr/>
        </p:nvSpPr>
        <p:spPr>
          <a:xfrm>
            <a:off x="345062" y="3659410"/>
            <a:ext cx="319176" cy="369332"/>
          </a:xfrm>
          <a:prstGeom prst="rect">
            <a:avLst/>
          </a:prstGeom>
          <a:noFill/>
        </p:spPr>
        <p:txBody>
          <a:bodyPr wrap="square" rtlCol="0">
            <a:no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42" name="TextBox 41"/>
          <p:cNvSpPr txBox="1"/>
          <p:nvPr/>
        </p:nvSpPr>
        <p:spPr>
          <a:xfrm>
            <a:off x="664238" y="3657081"/>
            <a:ext cx="5331120"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formation of an Na</a:t>
            </a:r>
            <a:r>
              <a:rPr lang="en-GB" baseline="30000" dirty="0">
                <a:solidFill>
                  <a:srgbClr val="10253F"/>
                </a:solidFill>
                <a:latin typeface="Verdana" panose="020B0604030504040204" pitchFamily="34" charset="0"/>
                <a:ea typeface="Verdana" panose="020B0604030504040204" pitchFamily="34" charset="0"/>
              </a:rPr>
              <a:t>+</a:t>
            </a:r>
            <a:r>
              <a:rPr lang="en-GB" dirty="0">
                <a:solidFill>
                  <a:srgbClr val="10253F"/>
                </a:solidFill>
                <a:latin typeface="Verdana" panose="020B0604030504040204" pitchFamily="34" charset="0"/>
                <a:ea typeface="Verdana" panose="020B0604030504040204" pitchFamily="34" charset="0"/>
              </a:rPr>
              <a:t> and a Cl</a:t>
            </a:r>
            <a:r>
              <a:rPr lang="en-GB" baseline="30000" dirty="0">
                <a:solidFill>
                  <a:srgbClr val="10253F"/>
                </a:solidFill>
                <a:latin typeface="Verdana" panose="020B0604030504040204" pitchFamily="34" charset="0"/>
                <a:ea typeface="Verdana" panose="020B0604030504040204" pitchFamily="34" charset="0"/>
              </a:rPr>
              <a:t>-</a:t>
            </a:r>
            <a:r>
              <a:rPr lang="en-GB" dirty="0">
                <a:solidFill>
                  <a:srgbClr val="10253F"/>
                </a:solidFill>
                <a:latin typeface="Verdana" panose="020B0604030504040204" pitchFamily="34" charset="0"/>
                <a:ea typeface="Verdana" panose="020B0604030504040204" pitchFamily="34" charset="0"/>
              </a:rPr>
              <a:t> ion.</a:t>
            </a:r>
          </a:p>
        </p:txBody>
      </p:sp>
      <p:sp>
        <p:nvSpPr>
          <p:cNvPr id="43" name="TextBox 42"/>
          <p:cNvSpPr txBox="1"/>
          <p:nvPr/>
        </p:nvSpPr>
        <p:spPr>
          <a:xfrm>
            <a:off x="345062" y="4319228"/>
            <a:ext cx="319176" cy="369332"/>
          </a:xfrm>
          <a:prstGeom prst="rect">
            <a:avLst/>
          </a:prstGeom>
          <a:noFill/>
        </p:spPr>
        <p:txBody>
          <a:bodyPr wrap="square" rtlCol="0">
            <a:no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44" name="TextBox 43"/>
          <p:cNvSpPr txBox="1"/>
          <p:nvPr/>
        </p:nvSpPr>
        <p:spPr>
          <a:xfrm>
            <a:off x="664238" y="4316899"/>
            <a:ext cx="5331120"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formation of sodium chloride.</a:t>
            </a:r>
          </a:p>
        </p:txBody>
      </p:sp>
      <p:sp>
        <p:nvSpPr>
          <p:cNvPr id="45" name="TextBox 44"/>
          <p:cNvSpPr txBox="1"/>
          <p:nvPr/>
        </p:nvSpPr>
        <p:spPr>
          <a:xfrm>
            <a:off x="345062" y="4979046"/>
            <a:ext cx="319176" cy="369332"/>
          </a:xfrm>
          <a:prstGeom prst="rect">
            <a:avLst/>
          </a:prstGeom>
          <a:noFill/>
        </p:spPr>
        <p:txBody>
          <a:bodyPr wrap="square" rtlCol="0">
            <a:no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46" name="TextBox 45"/>
          <p:cNvSpPr txBox="1"/>
          <p:nvPr/>
        </p:nvSpPr>
        <p:spPr>
          <a:xfrm>
            <a:off x="664238" y="4976717"/>
            <a:ext cx="5331120"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formation of an NaCl molecule.</a:t>
            </a:r>
          </a:p>
        </p:txBody>
      </p:sp>
      <p:sp>
        <p:nvSpPr>
          <p:cNvPr id="47" name="TextBox 46"/>
          <p:cNvSpPr txBox="1"/>
          <p:nvPr/>
        </p:nvSpPr>
        <p:spPr>
          <a:xfrm>
            <a:off x="345062" y="5632516"/>
            <a:ext cx="319176" cy="369332"/>
          </a:xfrm>
          <a:prstGeom prst="rect">
            <a:avLst/>
          </a:prstGeom>
          <a:noFill/>
        </p:spPr>
        <p:txBody>
          <a:bodyPr wrap="square" rtlCol="0">
            <a:noAutofit/>
          </a:bodyPr>
          <a:lstStyle/>
          <a:p>
            <a:pPr algn="ctr"/>
            <a:r>
              <a:rPr lang="en-GB" dirty="0">
                <a:solidFill>
                  <a:srgbClr val="10253F"/>
                </a:solidFill>
                <a:latin typeface="Verdana" panose="020B0604030504040204" pitchFamily="34" charset="0"/>
                <a:ea typeface="Verdana" panose="020B0604030504040204" pitchFamily="34" charset="0"/>
              </a:rPr>
              <a:t>E</a:t>
            </a:r>
          </a:p>
        </p:txBody>
      </p:sp>
      <p:sp>
        <p:nvSpPr>
          <p:cNvPr id="48" name="TextBox 47"/>
          <p:cNvSpPr txBox="1"/>
          <p:nvPr/>
        </p:nvSpPr>
        <p:spPr>
          <a:xfrm>
            <a:off x="664238" y="5630187"/>
            <a:ext cx="5331120"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ratio of Na</a:t>
            </a:r>
            <a:r>
              <a:rPr lang="en-GB" baseline="30000" dirty="0">
                <a:solidFill>
                  <a:srgbClr val="10253F"/>
                </a:solidFill>
                <a:latin typeface="Verdana" panose="020B0604030504040204" pitchFamily="34" charset="0"/>
                <a:ea typeface="Verdana" panose="020B0604030504040204" pitchFamily="34" charset="0"/>
              </a:rPr>
              <a:t>+</a:t>
            </a:r>
            <a:r>
              <a:rPr lang="en-GB" dirty="0">
                <a:solidFill>
                  <a:srgbClr val="10253F"/>
                </a:solidFill>
                <a:latin typeface="Verdana" panose="020B0604030504040204" pitchFamily="34" charset="0"/>
                <a:ea typeface="Verdana" panose="020B0604030504040204" pitchFamily="34" charset="0"/>
              </a:rPr>
              <a:t> to Cl</a:t>
            </a:r>
            <a:r>
              <a:rPr lang="en-GB" baseline="30000" dirty="0">
                <a:solidFill>
                  <a:srgbClr val="10253F"/>
                </a:solidFill>
                <a:latin typeface="Verdana" panose="020B0604030504040204" pitchFamily="34" charset="0"/>
                <a:ea typeface="Verdana" panose="020B0604030504040204" pitchFamily="34" charset="0"/>
              </a:rPr>
              <a:t>-</a:t>
            </a:r>
            <a:r>
              <a:rPr lang="en-GB" dirty="0">
                <a:solidFill>
                  <a:srgbClr val="10253F"/>
                </a:solidFill>
                <a:latin typeface="Verdana" panose="020B0604030504040204" pitchFamily="34" charset="0"/>
                <a:ea typeface="Verdana" panose="020B0604030504040204" pitchFamily="34" charset="0"/>
              </a:rPr>
              <a:t> ions.</a:t>
            </a:r>
          </a:p>
        </p:txBody>
      </p:sp>
      <p:grpSp>
        <p:nvGrpSpPr>
          <p:cNvPr id="73" name="Group 72"/>
          <p:cNvGrpSpPr/>
          <p:nvPr/>
        </p:nvGrpSpPr>
        <p:grpSpPr>
          <a:xfrm>
            <a:off x="6070289" y="2914258"/>
            <a:ext cx="2730061" cy="544860"/>
            <a:chOff x="5846013" y="2914258"/>
            <a:chExt cx="2954337" cy="544860"/>
          </a:xfrm>
        </p:grpSpPr>
        <p:sp>
          <p:nvSpPr>
            <p:cNvPr id="49" name="Rectangle 48"/>
            <p:cNvSpPr/>
            <p:nvPr/>
          </p:nvSpPr>
          <p:spPr>
            <a:xfrm>
              <a:off x="5846013" y="2914258"/>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5" name="Straight Connector 4"/>
            <p:cNvCxnSpPr/>
            <p:nvPr/>
          </p:nvCxnSpPr>
          <p:spPr>
            <a:xfrm>
              <a:off x="7323826" y="291425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584919" y="29189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8062087" y="291648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4" name="Group 73"/>
          <p:cNvGrpSpPr/>
          <p:nvPr/>
        </p:nvGrpSpPr>
        <p:grpSpPr>
          <a:xfrm>
            <a:off x="6070289" y="3574076"/>
            <a:ext cx="2730061" cy="544860"/>
            <a:chOff x="5846013" y="3574076"/>
            <a:chExt cx="2954337" cy="544860"/>
          </a:xfrm>
        </p:grpSpPr>
        <p:sp>
          <p:nvSpPr>
            <p:cNvPr id="51" name="Rectangle 50"/>
            <p:cNvSpPr/>
            <p:nvPr/>
          </p:nvSpPr>
          <p:spPr>
            <a:xfrm>
              <a:off x="5846013" y="3574076"/>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57" name="Straight Connector 56"/>
            <p:cNvCxnSpPr/>
            <p:nvPr/>
          </p:nvCxnSpPr>
          <p:spPr>
            <a:xfrm>
              <a:off x="7320305" y="35740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6581398" y="3578794"/>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8058566" y="357630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6070289" y="4233894"/>
            <a:ext cx="2730061" cy="549393"/>
            <a:chOff x="5846013" y="4233894"/>
            <a:chExt cx="2954337" cy="549393"/>
          </a:xfrm>
        </p:grpSpPr>
        <p:sp>
          <p:nvSpPr>
            <p:cNvPr id="52" name="Rectangle 51"/>
            <p:cNvSpPr/>
            <p:nvPr/>
          </p:nvSpPr>
          <p:spPr>
            <a:xfrm>
              <a:off x="5846013" y="4233894"/>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60" name="Straight Connector 59"/>
            <p:cNvCxnSpPr/>
            <p:nvPr/>
          </p:nvCxnSpPr>
          <p:spPr>
            <a:xfrm>
              <a:off x="7320305" y="423842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581398" y="424314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8058566" y="424065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6" name="Group 75"/>
          <p:cNvGrpSpPr/>
          <p:nvPr/>
        </p:nvGrpSpPr>
        <p:grpSpPr>
          <a:xfrm>
            <a:off x="6070289" y="4891312"/>
            <a:ext cx="2730061" cy="544860"/>
            <a:chOff x="5846013" y="4891312"/>
            <a:chExt cx="2954337" cy="544860"/>
          </a:xfrm>
        </p:grpSpPr>
        <p:sp>
          <p:nvSpPr>
            <p:cNvPr id="53" name="Rectangle 52"/>
            <p:cNvSpPr/>
            <p:nvPr/>
          </p:nvSpPr>
          <p:spPr>
            <a:xfrm>
              <a:off x="5846013" y="4893712"/>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63" name="Straight Connector 62"/>
            <p:cNvCxnSpPr/>
            <p:nvPr/>
          </p:nvCxnSpPr>
          <p:spPr>
            <a:xfrm>
              <a:off x="7320305" y="4891312"/>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6581398" y="4896030"/>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8058566" y="4893541"/>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7" name="Group 76"/>
          <p:cNvGrpSpPr/>
          <p:nvPr/>
        </p:nvGrpSpPr>
        <p:grpSpPr>
          <a:xfrm>
            <a:off x="6070289" y="5553530"/>
            <a:ext cx="2730061" cy="544860"/>
            <a:chOff x="5846013" y="5553530"/>
            <a:chExt cx="2954337" cy="544860"/>
          </a:xfrm>
        </p:grpSpPr>
        <p:sp>
          <p:nvSpPr>
            <p:cNvPr id="50" name="Rectangle 49"/>
            <p:cNvSpPr/>
            <p:nvPr/>
          </p:nvSpPr>
          <p:spPr>
            <a:xfrm>
              <a:off x="5846013" y="5553530"/>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66" name="Straight Connector 65"/>
            <p:cNvCxnSpPr/>
            <p:nvPr/>
          </p:nvCxnSpPr>
          <p:spPr>
            <a:xfrm>
              <a:off x="7320305" y="5553530"/>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6581398" y="555824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8058566" y="5555759"/>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6070289" y="1958960"/>
            <a:ext cx="2730061" cy="838779"/>
            <a:chOff x="5846013" y="2252879"/>
            <a:chExt cx="2954337" cy="544860"/>
          </a:xfrm>
        </p:grpSpPr>
        <p:sp>
          <p:nvSpPr>
            <p:cNvPr id="69" name="Rectangle 68"/>
            <p:cNvSpPr/>
            <p:nvPr/>
          </p:nvSpPr>
          <p:spPr>
            <a:xfrm>
              <a:off x="5846013" y="2252879"/>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70" name="Straight Connector 69"/>
            <p:cNvCxnSpPr/>
            <p:nvPr/>
          </p:nvCxnSpPr>
          <p:spPr>
            <a:xfrm>
              <a:off x="7323826" y="2252879"/>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6584919" y="225759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8062087" y="225510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sp>
        <p:nvSpPr>
          <p:cNvPr id="6" name="TextBox 5"/>
          <p:cNvSpPr txBox="1"/>
          <p:nvPr/>
        </p:nvSpPr>
        <p:spPr>
          <a:xfrm>
            <a:off x="6070289" y="1962643"/>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8" name="TextBox 77"/>
          <p:cNvSpPr txBox="1"/>
          <p:nvPr/>
        </p:nvSpPr>
        <p:spPr>
          <a:xfrm>
            <a:off x="6756237" y="1962643"/>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9" name="TextBox 78"/>
          <p:cNvSpPr txBox="1"/>
          <p:nvPr/>
        </p:nvSpPr>
        <p:spPr>
          <a:xfrm>
            <a:off x="7435318" y="1962643"/>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wrong</a:t>
            </a:r>
          </a:p>
        </p:txBody>
      </p:sp>
      <p:sp>
        <p:nvSpPr>
          <p:cNvPr id="80" name="TextBox 79"/>
          <p:cNvSpPr txBox="1"/>
          <p:nvPr/>
        </p:nvSpPr>
        <p:spPr>
          <a:xfrm>
            <a:off x="8118580" y="1962643"/>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wrong</a:t>
            </a:r>
          </a:p>
        </p:txBody>
      </p:sp>
      <p:pic>
        <p:nvPicPr>
          <p:cNvPr id="55" name="Picture 54" descr="Graphical user interface, application&#10;&#10;Description automatically generated">
            <a:extLst>
              <a:ext uri="{FF2B5EF4-FFF2-40B4-BE49-F238E27FC236}">
                <a16:creationId xmlns:a16="http://schemas.microsoft.com/office/drawing/2014/main" xmlns="" id="{DF3AB658-7655-4886-ABC5-5854698C0607}"/>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969361" y="746195"/>
            <a:ext cx="2730061" cy="1148522"/>
          </a:xfrm>
          <a:prstGeom prst="rect">
            <a:avLst/>
          </a:prstGeom>
        </p:spPr>
      </p:pic>
      <p:sp>
        <p:nvSpPr>
          <p:cNvPr id="81" name="Rounded Rectangle 2">
            <a:hlinkClick r:id="rId5" action="ppaction://hlinksldjump"/>
            <a:extLst>
              <a:ext uri="{FF2B5EF4-FFF2-40B4-BE49-F238E27FC236}">
                <a16:creationId xmlns:a16="http://schemas.microsoft.com/office/drawing/2014/main" xmlns="" id="{0FB6247E-C620-4D16-8E48-417F51B4E094}"/>
              </a:ext>
            </a:extLst>
          </p:cNvPr>
          <p:cNvSpPr/>
          <p:nvPr/>
        </p:nvSpPr>
        <p:spPr>
          <a:xfrm>
            <a:off x="7884488" y="145168"/>
            <a:ext cx="1080000" cy="360000"/>
          </a:xfrm>
          <a:prstGeom prst="roundRect">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919711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Full shells (1/2)</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8285163" cy="697318"/>
          </a:xfrm>
          <a:prstGeom prst="rect">
            <a:avLst/>
          </a:prstGeom>
        </p:spPr>
        <p:txBody>
          <a:bodyPr vert="horz" lIns="91440" tIns="45720" rIns="91440" bIns="45720" rtlCol="0">
            <a:normAutofit lnSpcReduction="10000"/>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When drawing dot and cross diagrams the outer shell of each ion should be full.</a:t>
            </a:r>
          </a:p>
        </p:txBody>
      </p:sp>
      <p:pic>
        <p:nvPicPr>
          <p:cNvPr id="5" name="Picture 4" descr="A close up of a screen&#10;&#10;Description automatically generated">
            <a:extLst>
              <a:ext uri="{FF2B5EF4-FFF2-40B4-BE49-F238E27FC236}">
                <a16:creationId xmlns:a16="http://schemas.microsoft.com/office/drawing/2014/main" xmlns="" id="{2EF43404-F9AF-4875-94D2-474523740C2D}"/>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361661" y="2572384"/>
            <a:ext cx="5575852" cy="3003468"/>
          </a:xfrm>
          <a:prstGeom prst="rect">
            <a:avLst/>
          </a:prstGeom>
        </p:spPr>
      </p:pic>
    </p:spTree>
    <p:extLst>
      <p:ext uri="{BB962C8B-B14F-4D97-AF65-F5344CB8AC3E}">
        <p14:creationId xmlns:p14="http://schemas.microsoft.com/office/powerpoint/2010/main" val="19096820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a:ln>
            <a:solidFill>
              <a:schemeClr val="bg1">
                <a:lumMod val="75000"/>
              </a:schemeClr>
            </a:solidFill>
          </a:ln>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Full shells (2/2)</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8" name="Group 7"/>
          <p:cNvGrpSpPr/>
          <p:nvPr/>
        </p:nvGrpSpPr>
        <p:grpSpPr>
          <a:xfrm>
            <a:off x="3568973" y="3051064"/>
            <a:ext cx="1970291" cy="1401510"/>
            <a:chOff x="0" y="0"/>
            <a:chExt cx="1428115" cy="973455"/>
          </a:xfrm>
        </p:grpSpPr>
        <p:grpSp>
          <p:nvGrpSpPr>
            <p:cNvPr id="9" name="Group 8"/>
            <p:cNvGrpSpPr>
              <a:grpSpLocks noChangeAspect="1"/>
            </p:cNvGrpSpPr>
            <p:nvPr userDrawn="1"/>
          </p:nvGrpSpPr>
          <p:grpSpPr>
            <a:xfrm>
              <a:off x="200025" y="0"/>
              <a:ext cx="475615" cy="611505"/>
              <a:chOff x="0" y="0"/>
              <a:chExt cx="527901" cy="688156"/>
            </a:xfrm>
          </p:grpSpPr>
          <p:sp>
            <p:nvSpPr>
              <p:cNvPr id="27" name="Freeform 26"/>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8" name="Oval 27"/>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0" name="Group 9"/>
            <p:cNvGrpSpPr>
              <a:grpSpLocks noChangeAspect="1"/>
            </p:cNvGrpSpPr>
            <p:nvPr userDrawn="1"/>
          </p:nvGrpSpPr>
          <p:grpSpPr>
            <a:xfrm>
              <a:off x="0" y="276225"/>
              <a:ext cx="475615" cy="611505"/>
              <a:chOff x="0" y="0"/>
              <a:chExt cx="527901" cy="688156"/>
            </a:xfrm>
          </p:grpSpPr>
          <p:sp>
            <p:nvSpPr>
              <p:cNvPr id="25" name="Freeform 24"/>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6" name="Oval 25"/>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4" name="Group 13"/>
            <p:cNvGrpSpPr>
              <a:grpSpLocks noChangeAspect="1"/>
            </p:cNvGrpSpPr>
            <p:nvPr userDrawn="1"/>
          </p:nvGrpSpPr>
          <p:grpSpPr>
            <a:xfrm>
              <a:off x="638175" y="28575"/>
              <a:ext cx="475615" cy="611505"/>
              <a:chOff x="0" y="0"/>
              <a:chExt cx="527901" cy="688156"/>
            </a:xfrm>
          </p:grpSpPr>
          <p:sp>
            <p:nvSpPr>
              <p:cNvPr id="23" name="Freeform 22"/>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4" name="Oval 23"/>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5" name="Group 14"/>
            <p:cNvGrpSpPr>
              <a:grpSpLocks noChangeAspect="1"/>
            </p:cNvGrpSpPr>
            <p:nvPr userDrawn="1"/>
          </p:nvGrpSpPr>
          <p:grpSpPr>
            <a:xfrm>
              <a:off x="952500" y="361950"/>
              <a:ext cx="475615" cy="611505"/>
              <a:chOff x="0" y="0"/>
              <a:chExt cx="527901" cy="688156"/>
            </a:xfrm>
          </p:grpSpPr>
          <p:sp>
            <p:nvSpPr>
              <p:cNvPr id="21" name="Freeform 20"/>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2" name="Oval 21"/>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nvGrpSpPr>
            <p:cNvPr id="17" name="Group 16"/>
            <p:cNvGrpSpPr>
              <a:grpSpLocks noChangeAspect="1"/>
            </p:cNvGrpSpPr>
            <p:nvPr userDrawn="1"/>
          </p:nvGrpSpPr>
          <p:grpSpPr>
            <a:xfrm>
              <a:off x="342900" y="342900"/>
              <a:ext cx="475615" cy="611505"/>
              <a:chOff x="0" y="0"/>
              <a:chExt cx="527901" cy="688156"/>
            </a:xfrm>
          </p:grpSpPr>
          <p:sp>
            <p:nvSpPr>
              <p:cNvPr id="19" name="Freeform 18"/>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0" name="Oval 19"/>
              <p:cNvSpPr/>
              <p:nvPr userDrawn="1"/>
            </p:nvSpPr>
            <p:spPr>
              <a:xfrm>
                <a:off x="70701" y="0"/>
                <a:ext cx="386499" cy="386499"/>
              </a:xfrm>
              <a:prstGeom prst="ellipse">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grpSp>
      </p:grpSp>
      <p:sp>
        <p:nvSpPr>
          <p:cNvPr id="2" name="Rounded Rectangular Callout 1"/>
          <p:cNvSpPr/>
          <p:nvPr/>
        </p:nvSpPr>
        <p:spPr>
          <a:xfrm>
            <a:off x="595592" y="1677210"/>
            <a:ext cx="2863600" cy="1336530"/>
          </a:xfrm>
          <a:prstGeom prst="wedgeRoundRectCallout">
            <a:avLst>
              <a:gd name="adj1" fmla="val 54027"/>
              <a:gd name="adj2" fmla="val 75907"/>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Shane:</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The rule explains why atoms react.</a:t>
            </a:r>
          </a:p>
        </p:txBody>
      </p:sp>
      <p:sp>
        <p:nvSpPr>
          <p:cNvPr id="30" name="Rounded Rectangular Callout 29"/>
          <p:cNvSpPr/>
          <p:nvPr/>
        </p:nvSpPr>
        <p:spPr>
          <a:xfrm>
            <a:off x="6323163" y="2916009"/>
            <a:ext cx="2392726" cy="1578634"/>
          </a:xfrm>
          <a:prstGeom prst="wedgeRoundRectCallout">
            <a:avLst>
              <a:gd name="adj1" fmla="val -75375"/>
              <a:gd name="adj2" fmla="val 5122"/>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Amanda:</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The rule helps to work out the charge of different ions.</a:t>
            </a:r>
          </a:p>
        </p:txBody>
      </p:sp>
      <p:sp>
        <p:nvSpPr>
          <p:cNvPr id="31" name="Rounded Rectangular Callout 30"/>
          <p:cNvSpPr/>
          <p:nvPr/>
        </p:nvSpPr>
        <p:spPr>
          <a:xfrm>
            <a:off x="345870" y="3539837"/>
            <a:ext cx="2519271" cy="1578634"/>
          </a:xfrm>
          <a:prstGeom prst="wedgeRoundRectCallout">
            <a:avLst>
              <a:gd name="adj1" fmla="val 71209"/>
              <a:gd name="adj2" fmla="val -32035"/>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Jenny:</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The rule helps to work out the formula of some compounds.</a:t>
            </a:r>
          </a:p>
        </p:txBody>
      </p:sp>
      <p:sp>
        <p:nvSpPr>
          <p:cNvPr id="32" name="Rounded Rectangular Callout 31"/>
          <p:cNvSpPr/>
          <p:nvPr/>
        </p:nvSpPr>
        <p:spPr>
          <a:xfrm>
            <a:off x="3966366" y="1469116"/>
            <a:ext cx="3145795" cy="1141742"/>
          </a:xfrm>
          <a:prstGeom prst="wedgeRoundRectCallout">
            <a:avLst>
              <a:gd name="adj1" fmla="val -26616"/>
              <a:gd name="adj2" fmla="val 89457"/>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Giles:</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The rule works because atoms want a full outer shell.</a:t>
            </a:r>
          </a:p>
        </p:txBody>
      </p:sp>
      <p:sp>
        <p:nvSpPr>
          <p:cNvPr id="33" name="Text Placeholder 3"/>
          <p:cNvSpPr txBox="1">
            <a:spLocks/>
          </p:cNvSpPr>
          <p:nvPr/>
        </p:nvSpPr>
        <p:spPr>
          <a:xfrm>
            <a:off x="354604" y="832586"/>
            <a:ext cx="8193803" cy="452278"/>
          </a:xfrm>
          <a:prstGeom prst="rect">
            <a:avLst/>
          </a:prstGeom>
        </p:spPr>
        <p:txBody>
          <a:bodyPr/>
          <a:lstStyle>
            <a:lvl1pPr marL="0" indent="0" algn="l" defTabSz="914400" rtl="0" eaLnBrk="1" latinLnBrk="0" hangingPunct="1">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mj-lt"/>
              <a:buNone/>
              <a:tabLst/>
              <a:defRPr/>
            </a:pPr>
            <a:r>
              <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Some students are discussing this full outer shell rule.</a:t>
            </a:r>
          </a:p>
          <a:p>
            <a:pPr marL="0" marR="0" lvl="0" indent="0" algn="l" defTabSz="914400" rtl="0" eaLnBrk="1" fontAlgn="auto" latinLnBrk="0" hangingPunct="1">
              <a:lnSpc>
                <a:spcPct val="100000"/>
              </a:lnSpc>
              <a:spcBef>
                <a:spcPct val="20000"/>
              </a:spcBef>
              <a:spcAft>
                <a:spcPts val="0"/>
              </a:spcAft>
              <a:buClrTx/>
              <a:buSzTx/>
              <a:buFont typeface="+mj-lt"/>
              <a:buNone/>
              <a:tabLst/>
              <a:defRPr/>
            </a:pPr>
            <a:endPar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4" name="Text Placeholder 3">
            <a:extLst>
              <a:ext uri="{FF2B5EF4-FFF2-40B4-BE49-F238E27FC236}">
                <a16:creationId xmlns:a16="http://schemas.microsoft.com/office/drawing/2014/main" xmlns="" id="{653110A4-F81D-4BB4-9201-1C6456C4C2BF}"/>
              </a:ext>
            </a:extLst>
          </p:cNvPr>
          <p:cNvSpPr txBox="1">
            <a:spLocks/>
          </p:cNvSpPr>
          <p:nvPr/>
        </p:nvSpPr>
        <p:spPr>
          <a:xfrm>
            <a:off x="398106" y="5431803"/>
            <a:ext cx="6986667" cy="452278"/>
          </a:xfrm>
          <a:prstGeom prst="rect">
            <a:avLst/>
          </a:prstGeom>
        </p:spPr>
        <p:txBody>
          <a:bodyPr/>
          <a:lstStyle>
            <a:lvl1pPr marL="0" indent="0" algn="l" defTabSz="914400" rtl="0" eaLnBrk="1" latinLnBrk="0" hangingPunct="1">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mj-lt"/>
              <a:buNone/>
              <a:tabLst/>
              <a:defRPr/>
            </a:pPr>
            <a:r>
              <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Who do you agree with, and why?</a:t>
            </a:r>
          </a:p>
          <a:p>
            <a:pPr marL="0" marR="0" lvl="0" indent="0" algn="l" defTabSz="914400" rtl="0" eaLnBrk="1" fontAlgn="auto" latinLnBrk="0" hangingPunct="1">
              <a:lnSpc>
                <a:spcPct val="100000"/>
              </a:lnSpc>
              <a:spcBef>
                <a:spcPct val="20000"/>
              </a:spcBef>
              <a:spcAft>
                <a:spcPts val="0"/>
              </a:spcAft>
              <a:buClrTx/>
              <a:buSzTx/>
              <a:buFont typeface="+mj-lt"/>
              <a:buNone/>
              <a:tabLst/>
              <a:defRPr/>
            </a:pPr>
            <a:endPar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9" name="Rounded Rectangle 2">
            <a:hlinkClick r:id="rId4" action="ppaction://hlinksldjump"/>
            <a:extLst>
              <a:ext uri="{FF2B5EF4-FFF2-40B4-BE49-F238E27FC236}">
                <a16:creationId xmlns:a16="http://schemas.microsoft.com/office/drawing/2014/main" xmlns="" id="{52950116-DFDD-4062-BA98-87A8E04661CF}"/>
              </a:ext>
            </a:extLst>
          </p:cNvPr>
          <p:cNvSpPr/>
          <p:nvPr/>
        </p:nvSpPr>
        <p:spPr>
          <a:xfrm>
            <a:off x="7884488" y="145168"/>
            <a:ext cx="1080000" cy="360000"/>
          </a:xfrm>
          <a:prstGeom prst="roundRect">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15146262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89" y="645638"/>
            <a:ext cx="9150889" cy="621236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Lattice model</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5844209" cy="2625474"/>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A teacher shows her class a “ball and stick” model of the lattice structure of sodium chloride.</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solidFill>
                <a:srgbClr val="1F497D">
                  <a:lumMod val="50000"/>
                </a:srgbClr>
              </a:solidFill>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solidFill>
                <a:srgbClr val="1F497D">
                  <a:lumMod val="50000"/>
                </a:srgbClr>
              </a:solidFill>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solidFill>
                  <a:srgbClr val="1F497D">
                    <a:lumMod val="50000"/>
                  </a:srgbClr>
                </a:solidFill>
              </a:rPr>
              <a:t>What do the sticks represent in the model?</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Select the best answer.</a:t>
            </a:r>
          </a:p>
        </p:txBody>
      </p:sp>
      <p:sp>
        <p:nvSpPr>
          <p:cNvPr id="19" name="Rectangle 18"/>
          <p:cNvSpPr/>
          <p:nvPr/>
        </p:nvSpPr>
        <p:spPr>
          <a:xfrm>
            <a:off x="402385" y="5553530"/>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ectangle 20"/>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TextBox 23"/>
          <p:cNvSpPr txBox="1"/>
          <p:nvPr/>
        </p:nvSpPr>
        <p:spPr>
          <a:xfrm>
            <a:off x="457200"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5" name="TextBox 24"/>
          <p:cNvSpPr txBox="1"/>
          <p:nvPr/>
        </p:nvSpPr>
        <p:spPr>
          <a:xfrm>
            <a:off x="977841"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ionic bonds only</a:t>
            </a:r>
          </a:p>
        </p:txBody>
      </p:sp>
      <p:sp>
        <p:nvSpPr>
          <p:cNvPr id="26" name="TextBox 25"/>
          <p:cNvSpPr txBox="1"/>
          <p:nvPr/>
        </p:nvSpPr>
        <p:spPr>
          <a:xfrm>
            <a:off x="457200"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7" name="TextBox 26"/>
          <p:cNvSpPr txBox="1"/>
          <p:nvPr/>
        </p:nvSpPr>
        <p:spPr>
          <a:xfrm>
            <a:off x="977841"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forces of attraction (but not bonds) only</a:t>
            </a:r>
          </a:p>
        </p:txBody>
      </p:sp>
      <p:sp>
        <p:nvSpPr>
          <p:cNvPr id="28" name="TextBox 27"/>
          <p:cNvSpPr txBox="1"/>
          <p:nvPr/>
        </p:nvSpPr>
        <p:spPr>
          <a:xfrm>
            <a:off x="457200"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29" name="TextBox 28"/>
          <p:cNvSpPr txBox="1"/>
          <p:nvPr/>
        </p:nvSpPr>
        <p:spPr>
          <a:xfrm>
            <a:off x="977841"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ionic bonds and forces of attraction</a:t>
            </a:r>
          </a:p>
        </p:txBody>
      </p:sp>
      <p:sp>
        <p:nvSpPr>
          <p:cNvPr id="30" name="TextBox 29"/>
          <p:cNvSpPr txBox="1"/>
          <p:nvPr/>
        </p:nvSpPr>
        <p:spPr>
          <a:xfrm>
            <a:off x="457200" y="563251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31" name="TextBox 30"/>
          <p:cNvSpPr txBox="1"/>
          <p:nvPr/>
        </p:nvSpPr>
        <p:spPr>
          <a:xfrm>
            <a:off x="977841" y="563018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physical connections</a:t>
            </a:r>
          </a:p>
        </p:txBody>
      </p:sp>
      <p:pic>
        <p:nvPicPr>
          <p:cNvPr id="17" name="Picture 16" descr="A picture containing indoor, small, table, sitting&#10;&#10;Description automatically generated">
            <a:extLst>
              <a:ext uri="{FF2B5EF4-FFF2-40B4-BE49-F238E27FC236}">
                <a16:creationId xmlns:a16="http://schemas.microsoft.com/office/drawing/2014/main" xmlns="" id="{45398EA9-8A11-4A1D-A952-F3CCDAB09351}"/>
              </a:ext>
            </a:extLst>
          </p:cNvPr>
          <p:cNvPicPr/>
          <p:nvPr/>
        </p:nvPicPr>
        <p:blipFill rotWithShape="1">
          <a:blip r:embed="rId4" cstate="print">
            <a:extLst>
              <a:ext uri="{28A0092B-C50C-407E-A947-70E740481C1C}">
                <a14:useLocalDpi xmlns:a14="http://schemas.microsoft.com/office/drawing/2010/main" val="0"/>
              </a:ext>
            </a:extLst>
          </a:blip>
          <a:srcRect l="18059" r="9392"/>
          <a:stretch/>
        </p:blipFill>
        <p:spPr bwMode="auto">
          <a:xfrm>
            <a:off x="6417696" y="878324"/>
            <a:ext cx="1990808" cy="2405600"/>
          </a:xfrm>
          <a:prstGeom prst="rect">
            <a:avLst/>
          </a:prstGeom>
          <a:ln>
            <a:noFill/>
          </a:ln>
          <a:extLst>
            <a:ext uri="{53640926-AAD7-44D8-BBD7-CCE9431645EC}">
              <a14:shadowObscured xmlns:a14="http://schemas.microsoft.com/office/drawing/2010/main"/>
            </a:ext>
          </a:extLst>
        </p:spPr>
      </p:pic>
      <p:sp>
        <p:nvSpPr>
          <p:cNvPr id="18" name="Rounded Rectangle 2">
            <a:hlinkClick r:id="rId5" action="ppaction://hlinksldjump"/>
            <a:extLst>
              <a:ext uri="{FF2B5EF4-FFF2-40B4-BE49-F238E27FC236}">
                <a16:creationId xmlns:a16="http://schemas.microsoft.com/office/drawing/2014/main" xmlns="" id="{DE8994EE-7DD6-46E9-A484-38F3343683EA}"/>
              </a:ext>
            </a:extLst>
          </p:cNvPr>
          <p:cNvSpPr/>
          <p:nvPr/>
        </p:nvSpPr>
        <p:spPr>
          <a:xfrm>
            <a:off x="7884488" y="145168"/>
            <a:ext cx="1080000" cy="360000"/>
          </a:xfrm>
          <a:prstGeom prst="roundRect">
            <a:avLst/>
          </a:prstGeom>
          <a:solidFill>
            <a:schemeClr val="accent2"/>
          </a:solidFill>
          <a:ln>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40661869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2" id="{9287FEE4-C1E6-4701-85AB-A9A697FAB9A6}" vid="{F2B50C0A-0EB5-4C61-80FC-69FA606C500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.BEST_Chemistry_Slides</Template>
  <TotalTime>836</TotalTime>
  <Words>3690</Words>
  <Application>Microsoft Office PowerPoint</Application>
  <PresentationFormat>On-screen Show (4:3)</PresentationFormat>
  <Paragraphs>357</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York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HEC Harden</dc:creator>
  <cp:lastModifiedBy>Alistair Moore</cp:lastModifiedBy>
  <cp:revision>30</cp:revision>
  <dcterms:created xsi:type="dcterms:W3CDTF">2020-11-22T14:54:31Z</dcterms:created>
  <dcterms:modified xsi:type="dcterms:W3CDTF">2021-03-01T21:51:43Z</dcterms:modified>
</cp:coreProperties>
</file>